
<file path=[Content_Types].xml><?xml version="1.0" encoding="utf-8"?>
<Types xmlns="http://schemas.openxmlformats.org/package/2006/content-types">
  <Default ContentType="application/vnd.openxmlformats-officedocument.oleObject" Extension="bin"/>
  <Default ContentType="image/x-emf" Extension="emf"/>
  <Default ContentType="image/jpeg" Extension="jpeg"/>
  <Default ContentType="image/jpeg" Extension="jpg"/>
  <Default ContentType="image/png" Extension="png"/>
  <Default ContentType="application/vnd.openxmlformats-package.relationships+xml" Extension="rels"/>
  <Default ContentType="application/xml" Extension="xml"/>
  <Override ContentType="application/vnd.ms-office.classificationlabels+xml" PartName="/docMetadata/LabelInfo.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commentAuthors+xml" PartName="/ppt/commentAuthors.xml"/>
  <Override ContentType="application/vnd.openxmlformats-officedocument.presentationml.handoutMaster+xml" PartName="/ppt/handoutMasters/handoutMaster1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3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slide+xml" PartName="/ppt/slides/slide47.xml"/>
  <Override ContentType="application/vnd.openxmlformats-officedocument.presentationml.slide+xml" PartName="/ppt/slides/slide48.xml"/>
  <Override ContentType="application/vnd.openxmlformats-officedocument.presentationml.slide+xml" PartName="/ppt/slides/slide49.xml"/>
  <Override ContentType="application/vnd.openxmlformats-officedocument.presentationml.slide+xml" PartName="/ppt/slides/slide50.xml"/>
  <Override ContentType="application/vnd.openxmlformats-officedocument.presentationml.slide+xml" PartName="/ppt/slides/slide51.xml"/>
  <Override ContentType="application/vnd.openxmlformats-officedocument.presentationml.slide+xml" PartName="/ppt/slides/slide52.xml"/>
  <Override ContentType="application/vnd.openxmlformats-officedocument.presentationml.slide+xml" PartName="/ppt/slides/slide53.xml"/>
  <Override ContentType="application/vnd.openxmlformats-officedocument.presentationml.slide+xml" PartName="/ppt/slides/slide54.xml"/>
  <Override ContentType="application/vnd.openxmlformats-officedocument.presentationml.slide+xml" PartName="/ppt/slides/slide55.xml"/>
  <Override ContentType="application/vnd.openxmlformats-officedocument.presentationml.slide+xml" PartName="/ppt/slides/slide56.xml"/>
  <Override ContentType="application/vnd.openxmlformats-officedocument.presentationml.slide+xml" PartName="/ppt/slides/slide57.xml"/>
  <Override ContentType="application/vnd.openxmlformats-officedocument.presentationml.slide+xml" PartName="/ppt/slides/slide58.xml"/>
  <Override ContentType="application/vnd.openxmlformats-officedocument.presentationml.slide+xml" PartName="/ppt/slides/slide59.xml"/>
  <Override ContentType="application/vnd.openxmlformats-officedocument.presentationml.slide+xml" PartName="/ppt/slides/slide60.xml"/>
  <Override ContentType="application/vnd.openxmlformats-officedocument.presentationml.slide+xml" PartName="/ppt/slides/slide61.xml"/>
  <Override ContentType="application/vnd.openxmlformats-officedocument.presentationml.slide+xml" PartName="/ppt/slides/slide62.xml"/>
  <Override ContentType="application/vnd.openxmlformats-officedocument.presentationml.slide+xml" PartName="/ppt/slides/slide63.xml"/>
  <Override ContentType="application/vnd.openxmlformats-officedocument.presentationml.slide+xml" PartName="/ppt/slides/slide64.xml"/>
  <Override ContentType="application/vnd.openxmlformats-officedocument.presentationml.slide+xml" PartName="/ppt/slides/slide65.xml"/>
  <Override ContentType="application/vnd.openxmlformats-officedocument.presentationml.slide+xml" PartName="/ppt/slides/slide66.xml"/>
  <Override ContentType="application/vnd.openxmlformats-officedocument.presentationml.slide+xml" PartName="/ppt/slides/slide67.xml"/>
  <Override ContentType="application/vnd.openxmlformats-officedocument.presentationml.slide+xml" PartName="/ppt/slides/slide68.xml"/>
  <Override ContentType="application/vnd.openxmlformats-officedocument.presentationml.slide+xml" PartName="/ppt/slides/slide69.xml"/>
  <Override ContentType="application/vnd.openxmlformats-officedocument.presentationml.slide+xml" PartName="/ppt/slides/slide70.xml"/>
  <Override ContentType="application/vnd.openxmlformats-officedocument.presentationml.slide+xml" PartName="/ppt/slides/slide71.xml"/>
  <Override ContentType="application/vnd.openxmlformats-officedocument.presentationml.slide+xml" PartName="/ppt/slides/slide72.xml"/>
  <Override ContentType="application/vnd.openxmlformats-officedocument.presentationml.slide+xml" PartName="/ppt/slides/slide73.xml"/>
  <Override ContentType="application/vnd.openxmlformats-officedocument.presentationml.slide+xml" PartName="/ppt/slides/slide74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77.xml"/>
  <Override ContentType="application/vnd.openxmlformats-officedocument.presentationml.slide+xml" PartName="/ppt/slides/slide78.xml"/>
  <Override ContentType="application/vnd.openxmlformats-officedocument.presentationml.slide+xml" PartName="/ppt/slides/slide79.xml"/>
  <Override ContentType="application/vnd.openxmlformats-officedocument.presentationml.slide+xml" PartName="/ppt/slides/slide80.xml"/>
  <Override ContentType="application/vnd.openxmlformats-officedocument.presentationml.slide+xml" PartName="/ppt/slides/slide81.xml"/>
  <Override ContentType="application/vnd.openxmlformats-officedocument.presentationml.slide+xml" PartName="/ppt/slides/slide82.xml"/>
  <Override ContentType="application/vnd.openxmlformats-officedocument.presentationml.slide+xml" PartName="/ppt/slides/slide83.xml"/>
  <Override ContentType="application/vnd.openxmlformats-officedocument.presentationml.slide+xml" PartName="/ppt/slides/slide84.xml"/>
  <Override ContentType="application/vnd.openxmlformats-officedocument.presentationml.slide+xml" PartName="/ppt/slides/slide85.xml"/>
  <Override ContentType="application/vnd.openxmlformats-officedocument.presentationml.slide+xml" PartName="/ppt/slides/slide86.xml"/>
  <Override ContentType="application/vnd.openxmlformats-officedocument.presentationml.slide+xml" PartName="/ppt/slides/slide87.xml"/>
  <Override ContentType="application/vnd.openxmlformats-officedocument.presentationml.slide+xml" PartName="/ppt/slides/slide88.xml"/>
  <Override ContentType="application/vnd.openxmlformats-officedocument.presentationml.slide+xml" PartName="/ppt/slides/slide89.xml"/>
  <Override ContentType="application/vnd.openxmlformats-officedocument.presentationml.slide+xml" PartName="/ppt/slides/slide90.xml"/>
  <Override ContentType="application/vnd.openxmlformats-officedocument.presentationml.slide+xml" PartName="/ppt/slides/slide91.xml"/>
  <Override ContentType="application/vnd.openxmlformats-officedocument.presentationml.slide+xml" PartName="/ppt/slides/slide92.xml"/>
  <Override ContentType="application/vnd.openxmlformats-officedocument.presentationml.slide+xml" PartName="/ppt/slides/slide93.xml"/>
  <Override ContentType="application/vnd.openxmlformats-officedocument.presentationml.slide+xml" PartName="/ppt/slides/slide94.xml"/>
  <Override ContentType="application/vnd.openxmlformats-officedocument.presentationml.tableStyles+xml" PartName="/ppt/tableStyles.xml"/>
  <Override ContentType="application/vnd.openxmlformats-officedocument.presentationml.tags+xml" PartName="/ppt/tags/tag1.xml"/>
  <Override ContentType="application/vnd.openxmlformats-officedocument.presentationml.tags+xml" PartName="/ppt/tags/tag2.xml"/>
  <Override ContentType="application/vnd.openxmlformats-officedocument.presentationml.tags+xml" PartName="/ppt/tags/tag3.xml"/>
  <Override ContentType="application/vnd.openxmlformats-officedocument.presentationml.tags+xml" PartName="/ppt/tags/tag4.xml"/>
  <Override ContentType="application/vnd.openxmlformats-officedocument.presentationml.tags+xml" PartName="/ppt/tags/tag5.xml"/>
  <Override ContentType="application/vnd.openxmlformats-officedocument.presentationml.tags+xml" PartName="/ppt/tags/tag6.xml"/>
  <Override ContentType="application/vnd.openxmlformats-officedocument.presentationml.tags+xml" PartName="/ppt/tags/tag7.xml"/>
  <Override ContentType="application/vnd.openxmlformats-officedocument.presentationml.tags+xml" PartName="/ppt/tags/tag8.xml"/>
  <Override ContentType="application/vnd.openxmlformats-officedocument.presentationml.tags+xml" PartName="/ppt/tags/tag9.xml"/>
  <Override ContentType="application/vnd.openxmlformats-officedocument.presentationml.tags+xml" PartName="/ppt/tags/tag10.xml"/>
  <Override ContentType="application/vnd.openxmlformats-officedocument.presentationml.tags+xml" PartName="/ppt/tags/tag11.xml"/>
  <Override ContentType="application/vnd.openxmlformats-officedocument.presentationml.tags+xml" PartName="/ppt/tags/tag12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Relationship Id="rId5" Target="docMetadata/LabelInfo.xml" Type="http://schemas.microsoft.com/office/2020/02/relationships/classificationlabel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96"/>
  </p:notesMasterIdLst>
  <p:handoutMasterIdLst>
    <p:handoutMasterId r:id="rId97"/>
  </p:handoutMasterIdLst>
  <p:sldIdLst>
    <p:sldId id="648" r:id="rId2"/>
    <p:sldId id="701" r:id="rId3"/>
    <p:sldId id="1749" r:id="rId4"/>
    <p:sldId id="516" r:id="rId5"/>
    <p:sldId id="514" r:id="rId6"/>
    <p:sldId id="546" r:id="rId7"/>
    <p:sldId id="527" r:id="rId8"/>
    <p:sldId id="548" r:id="rId9"/>
    <p:sldId id="549" r:id="rId10"/>
    <p:sldId id="702" r:id="rId11"/>
    <p:sldId id="15588" r:id="rId12"/>
    <p:sldId id="15587" r:id="rId13"/>
    <p:sldId id="1550" r:id="rId14"/>
    <p:sldId id="1551" r:id="rId15"/>
    <p:sldId id="1553" r:id="rId16"/>
    <p:sldId id="1552" r:id="rId17"/>
    <p:sldId id="551" r:id="rId18"/>
    <p:sldId id="704" r:id="rId19"/>
    <p:sldId id="556" r:id="rId20"/>
    <p:sldId id="705" r:id="rId21"/>
    <p:sldId id="558" r:id="rId22"/>
    <p:sldId id="706" r:id="rId23"/>
    <p:sldId id="707" r:id="rId24"/>
    <p:sldId id="562" r:id="rId25"/>
    <p:sldId id="709" r:id="rId26"/>
    <p:sldId id="655" r:id="rId27"/>
    <p:sldId id="1535" r:id="rId28"/>
    <p:sldId id="1548" r:id="rId29"/>
    <p:sldId id="809" r:id="rId30"/>
    <p:sldId id="1549" r:id="rId31"/>
    <p:sldId id="1519" r:id="rId32"/>
    <p:sldId id="1520" r:id="rId33"/>
    <p:sldId id="1521" r:id="rId34"/>
    <p:sldId id="567" r:id="rId35"/>
    <p:sldId id="657" r:id="rId36"/>
    <p:sldId id="715" r:id="rId37"/>
    <p:sldId id="570" r:id="rId38"/>
    <p:sldId id="717" r:id="rId39"/>
    <p:sldId id="752" r:id="rId40"/>
    <p:sldId id="718" r:id="rId41"/>
    <p:sldId id="575" r:id="rId42"/>
    <p:sldId id="586" r:id="rId43"/>
    <p:sldId id="723" r:id="rId44"/>
    <p:sldId id="579" r:id="rId45"/>
    <p:sldId id="719" r:id="rId46"/>
    <p:sldId id="720" r:id="rId47"/>
    <p:sldId id="722" r:id="rId48"/>
    <p:sldId id="1554" r:id="rId49"/>
    <p:sldId id="585" r:id="rId50"/>
    <p:sldId id="588" r:id="rId51"/>
    <p:sldId id="724" r:id="rId52"/>
    <p:sldId id="1748" r:id="rId53"/>
    <p:sldId id="593" r:id="rId54"/>
    <p:sldId id="594" r:id="rId55"/>
    <p:sldId id="595" r:id="rId56"/>
    <p:sldId id="596" r:id="rId57"/>
    <p:sldId id="597" r:id="rId58"/>
    <p:sldId id="598" r:id="rId59"/>
    <p:sldId id="747" r:id="rId60"/>
    <p:sldId id="726" r:id="rId61"/>
    <p:sldId id="727" r:id="rId62"/>
    <p:sldId id="729" r:id="rId63"/>
    <p:sldId id="731" r:id="rId64"/>
    <p:sldId id="732" r:id="rId65"/>
    <p:sldId id="613" r:id="rId66"/>
    <p:sldId id="615" r:id="rId67"/>
    <p:sldId id="654" r:id="rId68"/>
    <p:sldId id="1539" r:id="rId69"/>
    <p:sldId id="1538" r:id="rId70"/>
    <p:sldId id="1540" r:id="rId71"/>
    <p:sldId id="1541" r:id="rId72"/>
    <p:sldId id="1542" r:id="rId73"/>
    <p:sldId id="1543" r:id="rId74"/>
    <p:sldId id="1544" r:id="rId75"/>
    <p:sldId id="1545" r:id="rId76"/>
    <p:sldId id="1613" r:id="rId77"/>
    <p:sldId id="1547" r:id="rId78"/>
    <p:sldId id="1704" r:id="rId79"/>
    <p:sldId id="15578" r:id="rId80"/>
    <p:sldId id="15579" r:id="rId81"/>
    <p:sldId id="15580" r:id="rId82"/>
    <p:sldId id="15581" r:id="rId83"/>
    <p:sldId id="15582" r:id="rId84"/>
    <p:sldId id="15583" r:id="rId85"/>
    <p:sldId id="15584" r:id="rId86"/>
    <p:sldId id="15585" r:id="rId87"/>
    <p:sldId id="15586" r:id="rId88"/>
    <p:sldId id="1513" r:id="rId89"/>
    <p:sldId id="1703" r:id="rId90"/>
    <p:sldId id="836" r:id="rId91"/>
    <p:sldId id="4748" r:id="rId92"/>
    <p:sldId id="15577" r:id="rId93"/>
    <p:sldId id="15663" r:id="rId94"/>
    <p:sldId id="4770" r:id="rId95"/>
  </p:sldIdLst>
  <p:sldSz cx="9072563" cy="51435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FB508BD3-3798-4F1C-8C29-C015D4138583}">
          <p14:sldIdLst>
            <p14:sldId id="648"/>
            <p14:sldId id="701"/>
            <p14:sldId id="1749"/>
          </p14:sldIdLst>
        </p14:section>
        <p14:section name="Geringfügige Beschäftigungen" id="{E36DED88-D34A-4ED2-A196-96348AAB1247}">
          <p14:sldIdLst>
            <p14:sldId id="516"/>
            <p14:sldId id="514"/>
            <p14:sldId id="546"/>
          </p14:sldIdLst>
        </p14:section>
        <p14:section name="Geringfügig entlohnte Beschäftigungen" id="{71B6B204-2013-41B0-BA4A-592C413DA57B}">
          <p14:sldIdLst>
            <p14:sldId id="527"/>
            <p14:sldId id="548"/>
            <p14:sldId id="549"/>
            <p14:sldId id="702"/>
            <p14:sldId id="15588"/>
            <p14:sldId id="15587"/>
            <p14:sldId id="1550"/>
            <p14:sldId id="1551"/>
            <p14:sldId id="1553"/>
            <p14:sldId id="1552"/>
            <p14:sldId id="551"/>
            <p14:sldId id="704"/>
            <p14:sldId id="556"/>
            <p14:sldId id="705"/>
            <p14:sldId id="558"/>
            <p14:sldId id="706"/>
            <p14:sldId id="707"/>
            <p14:sldId id="562"/>
            <p14:sldId id="709"/>
            <p14:sldId id="655"/>
            <p14:sldId id="1535"/>
            <p14:sldId id="1548"/>
            <p14:sldId id="809"/>
            <p14:sldId id="1549"/>
            <p14:sldId id="1519"/>
            <p14:sldId id="1520"/>
            <p14:sldId id="1521"/>
            <p14:sldId id="567"/>
            <p14:sldId id="657"/>
            <p14:sldId id="715"/>
            <p14:sldId id="570"/>
            <p14:sldId id="717"/>
            <p14:sldId id="752"/>
            <p14:sldId id="718"/>
            <p14:sldId id="575"/>
            <p14:sldId id="586"/>
            <p14:sldId id="723"/>
            <p14:sldId id="579"/>
            <p14:sldId id="719"/>
            <p14:sldId id="720"/>
            <p14:sldId id="722"/>
            <p14:sldId id="1554"/>
            <p14:sldId id="585"/>
          </p14:sldIdLst>
        </p14:section>
        <p14:section name="Rentner in Minijobs" id="{D4DC7556-4259-4F0F-B830-348D2FAF1195}">
          <p14:sldIdLst>
            <p14:sldId id="588"/>
            <p14:sldId id="724"/>
            <p14:sldId id="1748"/>
            <p14:sldId id="593"/>
            <p14:sldId id="594"/>
            <p14:sldId id="595"/>
          </p14:sldIdLst>
        </p14:section>
        <p14:section name="Kurzfristige Beschäftigungen" id="{D410D201-80CE-4D4F-BFE0-FC58970DE658}">
          <p14:sldIdLst>
            <p14:sldId id="596"/>
            <p14:sldId id="597"/>
            <p14:sldId id="598"/>
            <p14:sldId id="747"/>
            <p14:sldId id="726"/>
            <p14:sldId id="727"/>
            <p14:sldId id="729"/>
            <p14:sldId id="731"/>
            <p14:sldId id="732"/>
            <p14:sldId id="613"/>
            <p14:sldId id="615"/>
          </p14:sldIdLst>
        </p14:section>
        <p14:section name="Midijobs (Übergangsbereich)" id="{DD4665E1-1B67-4F75-9554-3EA1AB42ED20}">
          <p14:sldIdLst>
            <p14:sldId id="654"/>
            <p14:sldId id="1539"/>
            <p14:sldId id="1538"/>
            <p14:sldId id="1540"/>
            <p14:sldId id="1541"/>
            <p14:sldId id="1542"/>
            <p14:sldId id="1543"/>
            <p14:sldId id="1544"/>
            <p14:sldId id="1545"/>
            <p14:sldId id="1613"/>
            <p14:sldId id="1547"/>
          </p14:sldIdLst>
        </p14:section>
        <p14:section name="Firmenkundenservice" id="{F9AD6C9C-60D3-4460-BDD6-11AD1A9FA786}">
          <p14:sldIdLst>
            <p14:sldId id="1704"/>
            <p14:sldId id="15578"/>
            <p14:sldId id="15579"/>
            <p14:sldId id="15580"/>
            <p14:sldId id="15581"/>
            <p14:sldId id="15582"/>
            <p14:sldId id="15583"/>
            <p14:sldId id="15584"/>
            <p14:sldId id="15585"/>
            <p14:sldId id="15586"/>
            <p14:sldId id="1513"/>
          </p14:sldIdLst>
        </p14:section>
        <p14:section name="Zahlen, Daten, Termine" id="{8EC88BBC-54EA-48AA-BC69-74CAFBE9DBA3}">
          <p14:sldIdLst>
            <p14:sldId id="1703"/>
            <p14:sldId id="836"/>
            <p14:sldId id="4748"/>
            <p14:sldId id="15577"/>
            <p14:sldId id="15663"/>
            <p14:sldId id="477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8" name="Autor" initials="A" lastIdx="1" clrIdx="7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DCFF"/>
    <a:srgbClr val="003955"/>
    <a:srgbClr val="FFFFFF"/>
    <a:srgbClr val="411F48"/>
    <a:srgbClr val="454543"/>
    <a:srgbClr val="144543"/>
    <a:srgbClr val="DBDBDB"/>
    <a:srgbClr val="006B96"/>
    <a:srgbClr val="FFD900"/>
    <a:srgbClr val="BCA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EB344D84-9AFB-497E-A393-DC336BA19D2E}" styleName="Mittlere Formatvorlage 3 - Akz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Mittlere Formatvorlage 1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2DE63D5-997A-4646-A377-4702673A728D}" styleName="Helle Formatvorlage 2 - Akz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ittlere Formatvorlage 1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7292A2E-F333-43FB-9621-5CBBE7FDCDCB}" styleName="Helle Formatvorlage 2 - Akz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ittlere Formatvorlag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unkle Formatvorlag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unkle Formatvorlag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25E5076-3810-47DD-B79F-674D7AD40C01}" styleName="Dunkle Formatvorlage 1 - Akz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unkle Formatvorlage 1 - Akz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unkle Formatvorlage 1 - Akz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unkle Formatvorlage 1 - Akz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unkle Formatvorlage 1 - Akz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unkle Formatvorlage 1 - Akz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unkle Formatvorlage 2 - Akzent 1/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Dunkle Formatvorlage 2 - Akzent 3/Akz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unkle Formatvorlage 2 - Akzent 5/Akz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85BE263C-DBD7-4A20-BB59-AAB30ACAA65A}" styleName="Mittlere Formatvorlage 3 - 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Mittlere Formatvorlage 3 - Akz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ittlere Formatvorlage 3 - Akz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ittlere Formatvorlage 3 - Akz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E3FDE45-AF77-4B5C-9715-49D594BDF05E}" styleName="Helle Formatvorlage 1 - Akz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27102A9-8310-4765-A935-A1911B00CA55}" styleName="Helle Formatvorlage 1 - Akz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Helle Formatvorlage 1 - Akz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Helle Formatvorlage 3 - Akz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96323" autoAdjust="0"/>
  </p:normalViewPr>
  <p:slideViewPr>
    <p:cSldViewPr showGuides="1">
      <p:cViewPr varScale="1">
        <p:scale>
          <a:sx n="78" d="100"/>
          <a:sy n="78" d="100"/>
        </p:scale>
        <p:origin x="60" y="56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122" d="100"/>
          <a:sy n="122" d="100"/>
        </p:scale>
        <p:origin x="3906" y="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9.xml" Type="http://schemas.openxmlformats.org/officeDocument/2006/relationships/slide"/><Relationship Id="rId100" Target="viewProps.xml" Type="http://schemas.openxmlformats.org/officeDocument/2006/relationships/viewProps"/><Relationship Id="rId101" Target="theme/theme1.xml" Type="http://schemas.openxmlformats.org/officeDocument/2006/relationships/theme"/><Relationship Id="rId102" Target="tableStyles.xml" Type="http://schemas.openxmlformats.org/officeDocument/2006/relationships/tableStyles"/><Relationship Id="rId11" Target="slides/slide10.xml" Type="http://schemas.openxmlformats.org/officeDocument/2006/relationships/slide"/><Relationship Id="rId12" Target="slides/slide11.xml" Type="http://schemas.openxmlformats.org/officeDocument/2006/relationships/slide"/><Relationship Id="rId13" Target="slides/slide12.xml" Type="http://schemas.openxmlformats.org/officeDocument/2006/relationships/slide"/><Relationship Id="rId14" Target="slides/slide13.xml" Type="http://schemas.openxmlformats.org/officeDocument/2006/relationships/slide"/><Relationship Id="rId15" Target="slides/slide14.xml" Type="http://schemas.openxmlformats.org/officeDocument/2006/relationships/slide"/><Relationship Id="rId16" Target="slides/slide15.xml" Type="http://schemas.openxmlformats.org/officeDocument/2006/relationships/slide"/><Relationship Id="rId17" Target="slides/slide16.xml" Type="http://schemas.openxmlformats.org/officeDocument/2006/relationships/slide"/><Relationship Id="rId18" Target="slides/slide17.xml" Type="http://schemas.openxmlformats.org/officeDocument/2006/relationships/slide"/><Relationship Id="rId19" Target="slides/slide18.xml" Type="http://schemas.openxmlformats.org/officeDocument/2006/relationships/slide"/><Relationship Id="rId2" Target="slides/slide1.xml" Type="http://schemas.openxmlformats.org/officeDocument/2006/relationships/slide"/><Relationship Id="rId20" Target="slides/slide19.xml" Type="http://schemas.openxmlformats.org/officeDocument/2006/relationships/slide"/><Relationship Id="rId21" Target="slides/slide20.xml" Type="http://schemas.openxmlformats.org/officeDocument/2006/relationships/slide"/><Relationship Id="rId22" Target="slides/slide21.xml" Type="http://schemas.openxmlformats.org/officeDocument/2006/relationships/slide"/><Relationship Id="rId23" Target="slides/slide22.xml" Type="http://schemas.openxmlformats.org/officeDocument/2006/relationships/slide"/><Relationship Id="rId24" Target="slides/slide23.xml" Type="http://schemas.openxmlformats.org/officeDocument/2006/relationships/slide"/><Relationship Id="rId25" Target="slides/slide24.xml" Type="http://schemas.openxmlformats.org/officeDocument/2006/relationships/slide"/><Relationship Id="rId26" Target="slides/slide25.xml" Type="http://schemas.openxmlformats.org/officeDocument/2006/relationships/slide"/><Relationship Id="rId27" Target="slides/slide26.xml" Type="http://schemas.openxmlformats.org/officeDocument/2006/relationships/slide"/><Relationship Id="rId28" Target="slides/slide27.xml" Type="http://schemas.openxmlformats.org/officeDocument/2006/relationships/slide"/><Relationship Id="rId29" Target="slides/slide28.xml" Type="http://schemas.openxmlformats.org/officeDocument/2006/relationships/slide"/><Relationship Id="rId3" Target="slides/slide2.xml" Type="http://schemas.openxmlformats.org/officeDocument/2006/relationships/slide"/><Relationship Id="rId30" Target="slides/slide29.xml" Type="http://schemas.openxmlformats.org/officeDocument/2006/relationships/slide"/><Relationship Id="rId31" Target="slides/slide30.xml" Type="http://schemas.openxmlformats.org/officeDocument/2006/relationships/slide"/><Relationship Id="rId32" Target="slides/slide31.xml" Type="http://schemas.openxmlformats.org/officeDocument/2006/relationships/slide"/><Relationship Id="rId33" Target="slides/slide32.xml" Type="http://schemas.openxmlformats.org/officeDocument/2006/relationships/slide"/><Relationship Id="rId34" Target="slides/slide33.xml" Type="http://schemas.openxmlformats.org/officeDocument/2006/relationships/slide"/><Relationship Id="rId35" Target="slides/slide34.xml" Type="http://schemas.openxmlformats.org/officeDocument/2006/relationships/slide"/><Relationship Id="rId36" Target="slides/slide35.xml" Type="http://schemas.openxmlformats.org/officeDocument/2006/relationships/slide"/><Relationship Id="rId37" Target="slides/slide36.xml" Type="http://schemas.openxmlformats.org/officeDocument/2006/relationships/slide"/><Relationship Id="rId38" Target="slides/slide37.xml" Type="http://schemas.openxmlformats.org/officeDocument/2006/relationships/slide"/><Relationship Id="rId39" Target="slides/slide38.xml" Type="http://schemas.openxmlformats.org/officeDocument/2006/relationships/slide"/><Relationship Id="rId4" Target="slides/slide3.xml" Type="http://schemas.openxmlformats.org/officeDocument/2006/relationships/slide"/><Relationship Id="rId40" Target="slides/slide39.xml" Type="http://schemas.openxmlformats.org/officeDocument/2006/relationships/slide"/><Relationship Id="rId41" Target="slides/slide40.xml" Type="http://schemas.openxmlformats.org/officeDocument/2006/relationships/slide"/><Relationship Id="rId42" Target="slides/slide41.xml" Type="http://schemas.openxmlformats.org/officeDocument/2006/relationships/slide"/><Relationship Id="rId43" Target="slides/slide42.xml" Type="http://schemas.openxmlformats.org/officeDocument/2006/relationships/slide"/><Relationship Id="rId44" Target="slides/slide43.xml" Type="http://schemas.openxmlformats.org/officeDocument/2006/relationships/slide"/><Relationship Id="rId45" Target="slides/slide44.xml" Type="http://schemas.openxmlformats.org/officeDocument/2006/relationships/slide"/><Relationship Id="rId46" Target="slides/slide45.xml" Type="http://schemas.openxmlformats.org/officeDocument/2006/relationships/slide"/><Relationship Id="rId47" Target="slides/slide46.xml" Type="http://schemas.openxmlformats.org/officeDocument/2006/relationships/slide"/><Relationship Id="rId48" Target="slides/slide47.xml" Type="http://schemas.openxmlformats.org/officeDocument/2006/relationships/slide"/><Relationship Id="rId49" Target="slides/slide48.xml" Type="http://schemas.openxmlformats.org/officeDocument/2006/relationships/slide"/><Relationship Id="rId5" Target="slides/slide4.xml" Type="http://schemas.openxmlformats.org/officeDocument/2006/relationships/slide"/><Relationship Id="rId50" Target="slides/slide49.xml" Type="http://schemas.openxmlformats.org/officeDocument/2006/relationships/slide"/><Relationship Id="rId51" Target="slides/slide50.xml" Type="http://schemas.openxmlformats.org/officeDocument/2006/relationships/slide"/><Relationship Id="rId52" Target="slides/slide51.xml" Type="http://schemas.openxmlformats.org/officeDocument/2006/relationships/slide"/><Relationship Id="rId53" Target="slides/slide52.xml" Type="http://schemas.openxmlformats.org/officeDocument/2006/relationships/slide"/><Relationship Id="rId54" Target="slides/slide53.xml" Type="http://schemas.openxmlformats.org/officeDocument/2006/relationships/slide"/><Relationship Id="rId55" Target="slides/slide54.xml" Type="http://schemas.openxmlformats.org/officeDocument/2006/relationships/slide"/><Relationship Id="rId56" Target="slides/slide55.xml" Type="http://schemas.openxmlformats.org/officeDocument/2006/relationships/slide"/><Relationship Id="rId57" Target="slides/slide56.xml" Type="http://schemas.openxmlformats.org/officeDocument/2006/relationships/slide"/><Relationship Id="rId58" Target="slides/slide57.xml" Type="http://schemas.openxmlformats.org/officeDocument/2006/relationships/slide"/><Relationship Id="rId59" Target="slides/slide58.xml" Type="http://schemas.openxmlformats.org/officeDocument/2006/relationships/slide"/><Relationship Id="rId6" Target="slides/slide5.xml" Type="http://schemas.openxmlformats.org/officeDocument/2006/relationships/slide"/><Relationship Id="rId60" Target="slides/slide59.xml" Type="http://schemas.openxmlformats.org/officeDocument/2006/relationships/slide"/><Relationship Id="rId61" Target="slides/slide60.xml" Type="http://schemas.openxmlformats.org/officeDocument/2006/relationships/slide"/><Relationship Id="rId62" Target="slides/slide61.xml" Type="http://schemas.openxmlformats.org/officeDocument/2006/relationships/slide"/><Relationship Id="rId63" Target="slides/slide62.xml" Type="http://schemas.openxmlformats.org/officeDocument/2006/relationships/slide"/><Relationship Id="rId64" Target="slides/slide63.xml" Type="http://schemas.openxmlformats.org/officeDocument/2006/relationships/slide"/><Relationship Id="rId65" Target="slides/slide64.xml" Type="http://schemas.openxmlformats.org/officeDocument/2006/relationships/slide"/><Relationship Id="rId66" Target="slides/slide65.xml" Type="http://schemas.openxmlformats.org/officeDocument/2006/relationships/slide"/><Relationship Id="rId67" Target="slides/slide66.xml" Type="http://schemas.openxmlformats.org/officeDocument/2006/relationships/slide"/><Relationship Id="rId68" Target="slides/slide67.xml" Type="http://schemas.openxmlformats.org/officeDocument/2006/relationships/slide"/><Relationship Id="rId69" Target="slides/slide68.xml" Type="http://schemas.openxmlformats.org/officeDocument/2006/relationships/slide"/><Relationship Id="rId7" Target="slides/slide6.xml" Type="http://schemas.openxmlformats.org/officeDocument/2006/relationships/slide"/><Relationship Id="rId70" Target="slides/slide69.xml" Type="http://schemas.openxmlformats.org/officeDocument/2006/relationships/slide"/><Relationship Id="rId71" Target="slides/slide70.xml" Type="http://schemas.openxmlformats.org/officeDocument/2006/relationships/slide"/><Relationship Id="rId72" Target="slides/slide71.xml" Type="http://schemas.openxmlformats.org/officeDocument/2006/relationships/slide"/><Relationship Id="rId73" Target="slides/slide72.xml" Type="http://schemas.openxmlformats.org/officeDocument/2006/relationships/slide"/><Relationship Id="rId74" Target="slides/slide73.xml" Type="http://schemas.openxmlformats.org/officeDocument/2006/relationships/slide"/><Relationship Id="rId75" Target="slides/slide74.xml" Type="http://schemas.openxmlformats.org/officeDocument/2006/relationships/slide"/><Relationship Id="rId76" Target="slides/slide75.xml" Type="http://schemas.openxmlformats.org/officeDocument/2006/relationships/slide"/><Relationship Id="rId77" Target="slides/slide76.xml" Type="http://schemas.openxmlformats.org/officeDocument/2006/relationships/slide"/><Relationship Id="rId78" Target="slides/slide77.xml" Type="http://schemas.openxmlformats.org/officeDocument/2006/relationships/slide"/><Relationship Id="rId79" Target="slides/slide78.xml" Type="http://schemas.openxmlformats.org/officeDocument/2006/relationships/slide"/><Relationship Id="rId8" Target="slides/slide7.xml" Type="http://schemas.openxmlformats.org/officeDocument/2006/relationships/slide"/><Relationship Id="rId80" Target="slides/slide79.xml" Type="http://schemas.openxmlformats.org/officeDocument/2006/relationships/slide"/><Relationship Id="rId81" Target="slides/slide80.xml" Type="http://schemas.openxmlformats.org/officeDocument/2006/relationships/slide"/><Relationship Id="rId82" Target="slides/slide81.xml" Type="http://schemas.openxmlformats.org/officeDocument/2006/relationships/slide"/><Relationship Id="rId83" Target="slides/slide82.xml" Type="http://schemas.openxmlformats.org/officeDocument/2006/relationships/slide"/><Relationship Id="rId84" Target="slides/slide83.xml" Type="http://schemas.openxmlformats.org/officeDocument/2006/relationships/slide"/><Relationship Id="rId85" Target="slides/slide84.xml" Type="http://schemas.openxmlformats.org/officeDocument/2006/relationships/slide"/><Relationship Id="rId86" Target="slides/slide85.xml" Type="http://schemas.openxmlformats.org/officeDocument/2006/relationships/slide"/><Relationship Id="rId87" Target="slides/slide86.xml" Type="http://schemas.openxmlformats.org/officeDocument/2006/relationships/slide"/><Relationship Id="rId88" Target="slides/slide87.xml" Type="http://schemas.openxmlformats.org/officeDocument/2006/relationships/slide"/><Relationship Id="rId89" Target="slides/slide88.xml" Type="http://schemas.openxmlformats.org/officeDocument/2006/relationships/slide"/><Relationship Id="rId9" Target="slides/slide8.xml" Type="http://schemas.openxmlformats.org/officeDocument/2006/relationships/slide"/><Relationship Id="rId90" Target="slides/slide89.xml" Type="http://schemas.openxmlformats.org/officeDocument/2006/relationships/slide"/><Relationship Id="rId91" Target="slides/slide90.xml" Type="http://schemas.openxmlformats.org/officeDocument/2006/relationships/slide"/><Relationship Id="rId92" Target="slides/slide91.xml" Type="http://schemas.openxmlformats.org/officeDocument/2006/relationships/slide"/><Relationship Id="rId93" Target="slides/slide92.xml" Type="http://schemas.openxmlformats.org/officeDocument/2006/relationships/slide"/><Relationship Id="rId94" Target="slides/slide93.xml" Type="http://schemas.openxmlformats.org/officeDocument/2006/relationships/slide"/><Relationship Id="rId95" Target="slides/slide94.xml" Type="http://schemas.openxmlformats.org/officeDocument/2006/relationships/slide"/><Relationship Id="rId96" Target="notesMasters/notesMaster1.xml" Type="http://schemas.openxmlformats.org/officeDocument/2006/relationships/notesMaster"/><Relationship Id="rId97" Target="handoutMasters/handoutMaster1.xml" Type="http://schemas.openxmlformats.org/officeDocument/2006/relationships/handoutMaster"/><Relationship Id="rId98" Target="commentAuthors.xml" Type="http://schemas.openxmlformats.org/officeDocument/2006/relationships/commentAuthors"/><Relationship Id="rId99" Target="presProps.xml" Type="http://schemas.openxmlformats.org/officeDocument/2006/relationships/presProps"/></Relationships>
</file>

<file path=ppt/handoutMasters/_rels/handoutMaster1.xml.rels><?xml version="1.0" encoding="UTF-8" standalone="yes"?><Relationships xmlns="http://schemas.openxmlformats.org/package/2006/relationships"><Relationship Id="rId1" Target="../theme/theme3.xml" Type="http://schemas.openxmlformats.org/officeDocument/2006/relationships/theme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39F029-59DD-4765-9DCC-BFCCE11E00E3}" type="datetimeFigureOut">
              <a:rPr lang="de-DE" smtClean="0"/>
              <a:t>08.04.2026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BFEE66-2422-4967-8F55-6B7B100D97C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982303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3121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3121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F6B40E-ABBC-4A3D-8312-55AF854DD757}" type="datetimeFigureOut">
              <a:rPr lang="de-DE" smtClean="0"/>
              <a:t>08.04.2026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63613" y="508000"/>
            <a:ext cx="4824412" cy="27352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472479" y="3517153"/>
            <a:ext cx="5852717" cy="58628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614504"/>
            <a:ext cx="2945659" cy="3104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4" y="9614504"/>
            <a:ext cx="2945659" cy="3104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E0B87D-F4F9-48AA-8521-22CA7898369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47959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82563" indent="-182563" algn="l" defTabSz="914400" rtl="0" eaLnBrk="1" latinLnBrk="0" hangingPunct="1">
      <a:buClrTx/>
      <a:buFont typeface="Wingdings" panose="05000000000000000000" pitchFamily="2" charset="2"/>
      <a:buChar char="§"/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5600" indent="-173038" algn="l" defTabSz="914400" rtl="0" eaLnBrk="1" latinLnBrk="0" hangingPunct="1">
      <a:buClrTx/>
      <a:buFont typeface="Wingdings" panose="05000000000000000000" pitchFamily="2" charset="2"/>
      <a:buChar char="§"/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539750" indent="-184150" algn="l" defTabSz="914400" rtl="0" eaLnBrk="1" latinLnBrk="0" hangingPunct="1">
      <a:buClrTx/>
      <a:buFont typeface="Wingdings" panose="05000000000000000000" pitchFamily="2" charset="2"/>
      <a:buChar char="§"/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722313" indent="-182563" algn="l" defTabSz="914400" rtl="0" eaLnBrk="1" latinLnBrk="0" hangingPunct="1">
      <a:buClrTx/>
      <a:buFont typeface="Wingdings" panose="05000000000000000000" pitchFamily="2" charset="2"/>
      <a:buChar char="§"/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895350" indent="-173038" algn="l" defTabSz="914400" rtl="0" eaLnBrk="1" latinLnBrk="0" hangingPunct="1">
      <a:buClrTx/>
      <a:buFont typeface="Wingdings" panose="05000000000000000000" pitchFamily="2" charset="2"/>
      <a:buChar char="§"/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.xml" Type="http://schemas.openxmlformats.org/officeDocument/2006/relationships/slide"/></Relationships>
</file>

<file path=ppt/notesSlides/_rels/notesSlide1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5.xml" Type="http://schemas.openxmlformats.org/officeDocument/2006/relationships/slide"/></Relationships>
</file>

<file path=ppt/notesSlides/_rels/notesSlide1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6.xml" Type="http://schemas.openxmlformats.org/officeDocument/2006/relationships/slide"/></Relationships>
</file>

<file path=ppt/notesSlides/_rels/notesSlide1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90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.xml" Type="http://schemas.openxmlformats.org/officeDocument/2006/relationships/slide"/></Relationships>
</file>

<file path=ppt/notesSlides/_rels/notesSlide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.xml" Type="http://schemas.openxmlformats.org/officeDocument/2006/relationships/slide"/></Relationships>
</file>

<file path=ppt/notesSlides/_rels/notesSlide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9.xml" Type="http://schemas.openxmlformats.org/officeDocument/2006/relationships/slide"/></Relationships>
</file>

<file path=ppt/notesSlides/_rels/notesSlide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2.xml" Type="http://schemas.openxmlformats.org/officeDocument/2006/relationships/slide"/></Relationships>
</file>

<file path=ppt/notesSlides/_rels/notesSlide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1.xml" Type="http://schemas.openxmlformats.org/officeDocument/2006/relationships/slide"/></Relationships>
</file>

<file path=ppt/notesSlides/_rels/notesSlide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2.xml" Type="http://schemas.openxmlformats.org/officeDocument/2006/relationships/slide"/></Relationships>
</file>

<file path=ppt/notesSlides/_rels/notesSlide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3.xml" Type="http://schemas.openxmlformats.org/officeDocument/2006/relationships/slide"/></Relationships>
</file>

<file path=ppt/notesSlides/_rels/notesSlide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4.xml" Type="http://schemas.openxmlformats.org/officeDocument/2006/relationships/slide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38225" y="523875"/>
            <a:ext cx="4973638" cy="28194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E0B87D-F4F9-48AA-8521-22CA78983692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38359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265238" y="482600"/>
            <a:ext cx="4579937" cy="25971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E0B87D-F4F9-48AA-8521-22CA78983692}" type="slidenum">
              <a:rPr lang="de-DE" smtClean="0"/>
              <a:t>75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967215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Arbeitsentgelt beträgt 950 EURO</a:t>
            </a:r>
            <a:r>
              <a:rPr lang="de-DE" baseline="0" dirty="0"/>
              <a:t> und liegt damit im Übergangsbereich</a:t>
            </a:r>
          </a:p>
          <a:p>
            <a:r>
              <a:rPr lang="de-DE" baseline="0" dirty="0"/>
              <a:t>Die Bemessungsgrdlage, aus dem MIDIJOB-RECHNER, beträgt für die Beschäftigung 815,90 EURO</a:t>
            </a:r>
          </a:p>
          <a:p>
            <a:r>
              <a:rPr lang="de-DE" baseline="0" dirty="0"/>
              <a:t>Die Bemessungsgrdlage für den Arbeitnehmeranteil beträgt 545,71 EURO</a:t>
            </a:r>
          </a:p>
          <a:p>
            <a:r>
              <a:rPr lang="de-DE" baseline="0" dirty="0"/>
              <a:t>DER gesamt PV-Beitrag beträgt, aus den 815,90 EURO und 3,6% (da Kinder kein Zuschlag), 29,38 EURO</a:t>
            </a:r>
          </a:p>
          <a:p>
            <a:r>
              <a:rPr lang="de-DE" baseline="0" dirty="0"/>
              <a:t>DER AN-Anteil zur PV beträgt, aus 545,71 EURO und 1,8%, 9,82 EURO</a:t>
            </a:r>
          </a:p>
          <a:p>
            <a:r>
              <a:rPr lang="de-DE" baseline="0" dirty="0"/>
              <a:t>DER AG-Anteil beträgt dann: 29,38 (Gesamtbeitrag)-9,82 (AN-Anteil) = 19,56 EURO</a:t>
            </a:r>
          </a:p>
          <a:p>
            <a:r>
              <a:rPr lang="de-DE" baseline="0" dirty="0"/>
              <a:t>DER BEITRAGSABSCHLAG für den AN beträgt (1 Kind 0,25% zu berücksichtigen!) 545,71 EUROx0,25%=1,36 EURO </a:t>
            </a:r>
          </a:p>
          <a:p>
            <a:r>
              <a:rPr lang="de-DE" baseline="0" dirty="0"/>
              <a:t>DER AN-Anteil beträgt daher 9,82 – 1,36 = 8,46 EURO!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E0B87D-F4F9-48AA-8521-22CA78983692}" type="slidenum">
              <a:rPr lang="de-DE" smtClean="0"/>
              <a:t>76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986628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E0B87D-F4F9-48AA-8521-22CA78983692}" type="slidenum">
              <a:rPr lang="de-DE" smtClean="0"/>
              <a:t>90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5805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E0B87D-F4F9-48AA-8521-22CA78983692}" type="slidenum">
              <a:rPr lang="de-DE" smtClean="0"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1475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E0B87D-F4F9-48AA-8521-22CA78983692}" type="slidenum">
              <a:rPr lang="de-DE" smtClean="0"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484970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265238" y="482600"/>
            <a:ext cx="4579937" cy="25971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E0B87D-F4F9-48AA-8521-22CA78983692}" type="slidenum">
              <a:rPr lang="de-DE" smtClean="0"/>
              <a:t>29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91063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265238" y="482600"/>
            <a:ext cx="4579937" cy="25971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E0B87D-F4F9-48AA-8521-22CA78983692}" type="slidenum">
              <a:rPr lang="de-DE" smtClean="0"/>
              <a:t>32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226443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0B87D-F4F9-48AA-8521-22CA78983692}" type="slidenum">
              <a:rPr lang="de-DE" smtClean="0"/>
              <a:t>71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664421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0B87D-F4F9-48AA-8521-22CA78983692}" type="slidenum">
              <a:rPr lang="de-DE" smtClean="0"/>
              <a:t>72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566615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0B87D-F4F9-48AA-8521-22CA78983692}" type="slidenum">
              <a:rPr lang="de-DE" smtClean="0"/>
              <a:t>73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029065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0B87D-F4F9-48AA-8521-22CA78983692}" type="slidenum">
              <a:rPr lang="de-DE" smtClean="0"/>
              <a:t>74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85775031"/>
      </p:ext>
    </p:extLst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Relationship Id="rId2" Target="../media/image1.emf" Type="http://schemas.openxmlformats.org/officeDocument/2006/relationships/image"/><Relationship Id="rId3" Target="../media/image2.png" Type="http://schemas.openxmlformats.org/officeDocument/2006/relationships/image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Relationship Id="rId2" Target="../media/image2.png" Type="http://schemas.openxmlformats.org/officeDocument/2006/relationships/image"/></Relationships>
</file>

<file path=ppt/slideLayouts/_rels/slideLayout3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Relationship Id="rId2" Target="../media/image2.png" Type="http://schemas.openxmlformats.org/officeDocument/2006/relationships/image"/></Relationships>
</file>

<file path=ppt/slideLayouts/_rels/slideLayout3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Relationship Id="rId2" Target="../media/image1.emf" Type="http://schemas.openxmlformats.org/officeDocument/2006/relationships/image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Relationship Id="rId2" Target="../media/image1.emf" Type="http://schemas.openxmlformats.org/officeDocument/2006/relationships/image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6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072563" cy="5143500"/>
          </a:xfrm>
          <a:prstGeom prst="rect">
            <a:avLst/>
          </a:prstGeom>
          <a:noFill/>
        </p:spPr>
        <p:txBody>
          <a:bodyPr anchor="ctr" anchorCtr="0"/>
          <a:lstStyle>
            <a:lvl1pPr marL="0" indent="0" algn="ctr">
              <a:buNone/>
              <a:defRPr baseline="0"/>
            </a:lvl1pPr>
          </a:lstStyle>
          <a:p>
            <a:r>
              <a:rPr lang="de-DE" dirty="0"/>
              <a:t>Bei Bedarf hier Bild einfügen</a:t>
            </a:r>
          </a:p>
          <a:p>
            <a:endParaRPr lang="de-DE" dirty="0"/>
          </a:p>
        </p:txBody>
      </p:sp>
      <p:sp>
        <p:nvSpPr>
          <p:cNvPr id="2" name="Titel 1"/>
          <p:cNvSpPr>
            <a:spLocks noGrp="1"/>
          </p:cNvSpPr>
          <p:nvPr userDrawn="1">
            <p:ph type="ctrTitle" hasCustomPrompt="1"/>
          </p:nvPr>
        </p:nvSpPr>
        <p:spPr>
          <a:xfrm>
            <a:off x="4975341" y="842963"/>
            <a:ext cx="3449522" cy="3889375"/>
          </a:xfrm>
          <a:solidFill>
            <a:srgbClr val="454543">
              <a:alpha val="60000"/>
            </a:srgbClr>
          </a:solidFill>
        </p:spPr>
        <p:txBody>
          <a:bodyPr lIns="432000" tIns="540000" rIns="180000" bIns="540000" anchor="t" anchorCtr="0"/>
          <a:lstStyle>
            <a:lvl1pPr algn="l"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Titelmaster-format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979132" y="4064931"/>
            <a:ext cx="3214688" cy="648000"/>
          </a:xfrm>
        </p:spPr>
        <p:txBody>
          <a:bodyPr lIns="432000" rIns="432000" anchor="t" anchorCtr="0"/>
          <a:lstStyle>
            <a:lvl1pPr marL="0" marR="0" indent="0" algn="l" defTabSz="9072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E3"/>
              </a:buClr>
              <a:buSzTx/>
              <a:buFont typeface="Wingdings" panose="05000000000000000000" pitchFamily="2" charset="2"/>
              <a:buNone/>
              <a:tabLst/>
              <a:defRPr sz="992" b="0">
                <a:solidFill>
                  <a:schemeClr val="bg1"/>
                </a:solidFill>
              </a:defRPr>
            </a:lvl1pPr>
            <a:lvl2pPr marL="340225" indent="0" algn="ctr">
              <a:buNone/>
              <a:defRPr sz="1488"/>
            </a:lvl2pPr>
            <a:lvl3pPr marL="680451" indent="0" algn="ctr">
              <a:buNone/>
              <a:defRPr sz="1339"/>
            </a:lvl3pPr>
            <a:lvl4pPr marL="1020676" indent="0" algn="ctr">
              <a:buNone/>
              <a:defRPr sz="1191"/>
            </a:lvl4pPr>
            <a:lvl5pPr marL="1360902" indent="0" algn="ctr">
              <a:buNone/>
              <a:defRPr sz="1191"/>
            </a:lvl5pPr>
            <a:lvl6pPr marL="1701127" indent="0" algn="ctr">
              <a:buNone/>
              <a:defRPr sz="1191"/>
            </a:lvl6pPr>
            <a:lvl7pPr marL="2041352" indent="0" algn="ctr">
              <a:buNone/>
              <a:defRPr sz="1191"/>
            </a:lvl7pPr>
            <a:lvl8pPr marL="2381578" indent="0" algn="ctr">
              <a:buNone/>
              <a:defRPr sz="1191"/>
            </a:lvl8pPr>
            <a:lvl9pPr marL="2721803" indent="0" algn="ctr">
              <a:buNone/>
              <a:defRPr sz="1191"/>
            </a:lvl9pPr>
          </a:lstStyle>
          <a:p>
            <a:pPr marL="0" marR="0" lvl="0" indent="0" algn="l" defTabSz="9072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91"/>
              </a:spcAft>
              <a:buClr>
                <a:srgbClr val="00A0E3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de-DE" dirty="0"/>
              <a:t>OrgE, Ort, Veranstaltungsdatum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7556983" y="0"/>
            <a:ext cx="1296000" cy="12954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595"/>
            </a:lvl1pPr>
          </a:lstStyle>
          <a:p>
            <a:pPr lvl="0"/>
            <a:r>
              <a:rPr lang="de-DE" dirty="0"/>
              <a:t> </a:t>
            </a:r>
          </a:p>
        </p:txBody>
      </p:sp>
      <p:grpSp>
        <p:nvGrpSpPr>
          <p:cNvPr id="9" name="Gruppieren 8"/>
          <p:cNvGrpSpPr/>
          <p:nvPr userDrawn="1"/>
        </p:nvGrpSpPr>
        <p:grpSpPr>
          <a:xfrm>
            <a:off x="70880" y="-624920"/>
            <a:ext cx="7725638" cy="603934"/>
            <a:chOff x="71500" y="-381234"/>
            <a:chExt cx="7786469" cy="305115"/>
          </a:xfrm>
        </p:grpSpPr>
        <p:sp>
          <p:nvSpPr>
            <p:cNvPr id="10" name="TextBox 4"/>
            <p:cNvSpPr txBox="1"/>
            <p:nvPr userDrawn="1"/>
          </p:nvSpPr>
          <p:spPr>
            <a:xfrm>
              <a:off x="71500" y="-310140"/>
              <a:ext cx="7066037" cy="220411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pPr>
                <a:lnSpc>
                  <a:spcPct val="105000"/>
                </a:lnSpc>
                <a:buClr>
                  <a:schemeClr val="accent1"/>
                </a:buClr>
              </a:pPr>
              <a:r>
                <a:rPr lang="de-DE" sz="893" dirty="0"/>
                <a:t>Einfügen von Bildern: Über Icon „Bild einfügen“, anschließend -&gt; Bild anordnen „in den Hintergrund“.</a:t>
              </a:r>
            </a:p>
            <a:p>
              <a:pPr>
                <a:lnSpc>
                  <a:spcPct val="105000"/>
                </a:lnSpc>
                <a:buClr>
                  <a:schemeClr val="accent1"/>
                </a:buClr>
              </a:pPr>
              <a:r>
                <a:rPr lang="de-DE" sz="893" dirty="0"/>
                <a:t>Bildposition</a:t>
              </a:r>
              <a:r>
                <a:rPr lang="de-DE" sz="893" baseline="0" dirty="0"/>
                <a:t> anpassen über: Doppelklick auf das Bild – Menüreiter Bildtools-&gt;Format-&gt; „Zuschneiden“-Symbol anklicken </a:t>
              </a:r>
              <a:endParaRPr lang="de-DE" sz="893" dirty="0"/>
            </a:p>
            <a:p>
              <a:pPr marL="0" marR="0" indent="0" algn="l" defTabSz="907268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Tx/>
                <a:buFontTx/>
                <a:buNone/>
                <a:tabLst/>
                <a:defRPr/>
              </a:pPr>
              <a:r>
                <a:rPr lang="de-DE" sz="893" dirty="0"/>
                <a:t>Titel-Textbox kann in der Größe angepasst werden. Dabei ist das Raster zu beachten (Alt+F9).</a:t>
              </a:r>
            </a:p>
          </p:txBody>
        </p:sp>
        <p:pic>
          <p:nvPicPr>
            <p:cNvPr id="12" name="Grafik 1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7172169" y="-381234"/>
              <a:ext cx="685800" cy="3051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22023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mit Zwischenüberschrift-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3"/>
          <p:cNvSpPr>
            <a:spLocks noGrp="1"/>
          </p:cNvSpPr>
          <p:nvPr>
            <p:ph sz="quarter" idx="13"/>
          </p:nvPr>
        </p:nvSpPr>
        <p:spPr>
          <a:xfrm>
            <a:off x="218513" y="1720395"/>
            <a:ext cx="4104000" cy="3024000"/>
          </a:xfrm>
          <a:solidFill>
            <a:schemeClr val="tx1">
              <a:lumMod val="20000"/>
              <a:lumOff val="80000"/>
            </a:schemeClr>
          </a:solidFill>
        </p:spPr>
        <p:txBody>
          <a:bodyPr lIns="72000" tIns="108000" rIns="7200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Inhaltsplatzhalter 3"/>
          <p:cNvSpPr>
            <a:spLocks noGrp="1"/>
          </p:cNvSpPr>
          <p:nvPr>
            <p:ph sz="quarter" idx="15"/>
          </p:nvPr>
        </p:nvSpPr>
        <p:spPr>
          <a:xfrm>
            <a:off x="4752281" y="1720395"/>
            <a:ext cx="4104000" cy="3024000"/>
          </a:xfrm>
          <a:solidFill>
            <a:schemeClr val="tx1">
              <a:lumMod val="20000"/>
              <a:lumOff val="80000"/>
            </a:schemeClr>
          </a:solidFill>
        </p:spPr>
        <p:txBody>
          <a:bodyPr lIns="72000" tIns="108000" rIns="7200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Geringfügige Beschäftigungen und Midijobs – Stand April 2026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3DAED85-10E4-42C8-9F07-E95E111B935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0768" y="1279217"/>
            <a:ext cx="4104000" cy="432000"/>
          </a:xfrm>
          <a:solidFill>
            <a:schemeClr val="tx1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none"/>
        </p:style>
        <p:txBody>
          <a:bodyPr lIns="90000" tIns="46800" rIns="90000" bIns="46800"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Zwischenüberschrift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CACDF14B-8D1F-44A8-B3FA-F9E374D11E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52281" y="1279217"/>
            <a:ext cx="4104000" cy="432000"/>
          </a:xfrm>
          <a:solidFill>
            <a:schemeClr val="tx1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none"/>
        </p:style>
        <p:txBody>
          <a:bodyPr lIns="90000" tIns="46800" rIns="90000" bIns="46800"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Zwischenüberschrift</a:t>
            </a:r>
          </a:p>
        </p:txBody>
      </p:sp>
    </p:spTree>
    <p:extLst>
      <p:ext uri="{BB962C8B-B14F-4D97-AF65-F5344CB8AC3E}">
        <p14:creationId xmlns:p14="http://schemas.microsoft.com/office/powerpoint/2010/main" val="696385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 mit Zwischenüberschrift-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3"/>
          <p:cNvSpPr>
            <a:spLocks noGrp="1"/>
          </p:cNvSpPr>
          <p:nvPr>
            <p:ph sz="quarter" idx="13"/>
          </p:nvPr>
        </p:nvSpPr>
        <p:spPr>
          <a:xfrm>
            <a:off x="218513" y="1720395"/>
            <a:ext cx="4104000" cy="3024000"/>
          </a:xfrm>
          <a:noFill/>
        </p:spPr>
        <p:txBody>
          <a:bodyPr lIns="72000" tIns="108000" rIns="7200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Inhaltsplatzhalter 3"/>
          <p:cNvSpPr>
            <a:spLocks noGrp="1"/>
          </p:cNvSpPr>
          <p:nvPr>
            <p:ph sz="quarter" idx="15"/>
          </p:nvPr>
        </p:nvSpPr>
        <p:spPr>
          <a:xfrm>
            <a:off x="4752281" y="1720395"/>
            <a:ext cx="4104000" cy="3024000"/>
          </a:xfrm>
          <a:noFill/>
        </p:spPr>
        <p:txBody>
          <a:bodyPr lIns="72000" tIns="108000" rIns="7200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Geringfügige Beschäftigungen und Midijobs – Stand April 2026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3DAED85-10E4-42C8-9F07-E95E111B935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0768" y="1279217"/>
            <a:ext cx="4104000" cy="432000"/>
          </a:xfrm>
          <a:solidFill>
            <a:schemeClr val="tx1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none"/>
        </p:style>
        <p:txBody>
          <a:bodyPr lIns="90000" tIns="46800" rIns="90000" bIns="46800"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Zwischenüberschrift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CACDF14B-8D1F-44A8-B3FA-F9E374D11E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52281" y="1279217"/>
            <a:ext cx="4104000" cy="432000"/>
          </a:xfrm>
          <a:solidFill>
            <a:schemeClr val="tx1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none"/>
        </p:style>
        <p:txBody>
          <a:bodyPr lIns="90000" tIns="46800" rIns="90000" bIns="46800"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Zwischenüberschrift</a:t>
            </a:r>
          </a:p>
        </p:txBody>
      </p:sp>
    </p:spTree>
    <p:extLst>
      <p:ext uri="{BB962C8B-B14F-4D97-AF65-F5344CB8AC3E}">
        <p14:creationId xmlns:p14="http://schemas.microsoft.com/office/powerpoint/2010/main" val="6687831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xt, ein hohes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/>
          <p:cNvSpPr>
            <a:spLocks noGrp="1"/>
          </p:cNvSpPr>
          <p:nvPr>
            <p:ph type="pic" sz="quarter" idx="14" hasCustomPrompt="1"/>
          </p:nvPr>
        </p:nvSpPr>
        <p:spPr>
          <a:xfrm>
            <a:off x="6264275" y="1286164"/>
            <a:ext cx="2808288" cy="3848101"/>
          </a:xfrm>
          <a:noFill/>
        </p:spPr>
        <p:txBody>
          <a:bodyPr vert="horz" lIns="0" tIns="0" rIns="0" bIns="0" rtlCol="0" anchor="ctr" anchorCtr="0">
            <a:noAutofit/>
          </a:bodyPr>
          <a:lstStyle>
            <a:lvl1pPr marL="0" indent="0" algn="ctr">
              <a:buNone/>
              <a:defRPr lang="de-DE" dirty="0"/>
            </a:lvl1pPr>
          </a:lstStyle>
          <a:p>
            <a:pPr marL="177989" lvl="0" indent="-177989" algn="ctr"/>
            <a:r>
              <a:rPr lang="de-DE" dirty="0"/>
              <a:t>Bild einfügen</a:t>
            </a:r>
          </a:p>
        </p:txBody>
      </p:sp>
      <p:sp>
        <p:nvSpPr>
          <p:cNvPr id="6" name="Inhaltsplatzhalter 3"/>
          <p:cNvSpPr>
            <a:spLocks noGrp="1"/>
          </p:cNvSpPr>
          <p:nvPr>
            <p:ph sz="quarter" idx="13"/>
          </p:nvPr>
        </p:nvSpPr>
        <p:spPr>
          <a:xfrm>
            <a:off x="215900" y="1286164"/>
            <a:ext cx="5605661" cy="344617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571914" y="4931059"/>
            <a:ext cx="5256000" cy="138829"/>
          </a:xfrm>
        </p:spPr>
        <p:txBody>
          <a:bodyPr/>
          <a:lstStyle/>
          <a:p>
            <a:r>
              <a:rPr lang="de-DE"/>
              <a:t>Geringfügige Beschäftigungen und Midijobs – Stand April 2026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327660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xt, ein Bil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Geringfügige Beschäftigungen und Midijobs – Stand April 2026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 hasCustomPrompt="1"/>
          </p:nvPr>
        </p:nvSpPr>
        <p:spPr>
          <a:xfrm>
            <a:off x="6262577" y="1286164"/>
            <a:ext cx="2809986" cy="3457575"/>
          </a:xfrm>
          <a:noFill/>
        </p:spPr>
        <p:txBody>
          <a:bodyPr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6" name="Inhaltsplatzhalter 3"/>
          <p:cNvSpPr>
            <a:spLocks noGrp="1"/>
          </p:cNvSpPr>
          <p:nvPr>
            <p:ph sz="quarter" idx="13"/>
          </p:nvPr>
        </p:nvSpPr>
        <p:spPr>
          <a:xfrm>
            <a:off x="215900" y="1286164"/>
            <a:ext cx="5605661" cy="345757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724658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xt, ein 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3"/>
          <p:cNvSpPr>
            <a:spLocks noGrp="1"/>
          </p:cNvSpPr>
          <p:nvPr>
            <p:ph sz="quarter" idx="16"/>
          </p:nvPr>
        </p:nvSpPr>
        <p:spPr>
          <a:xfrm>
            <a:off x="6264274" y="1285439"/>
            <a:ext cx="2591034" cy="34469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Geringfügige Beschäftigungen und Midijobs – Stand April 2026</a:t>
            </a:r>
            <a:endParaRPr lang="de-DE" dirty="0"/>
          </a:p>
        </p:txBody>
      </p:sp>
      <p:sp>
        <p:nvSpPr>
          <p:cNvPr id="6" name="Inhaltsplatzhalter 3"/>
          <p:cNvSpPr>
            <a:spLocks noGrp="1"/>
          </p:cNvSpPr>
          <p:nvPr>
            <p:ph sz="quarter" idx="13"/>
          </p:nvPr>
        </p:nvSpPr>
        <p:spPr>
          <a:xfrm>
            <a:off x="215900" y="1286164"/>
            <a:ext cx="5605661" cy="344617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6009608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 mit Zwischenüberschrift-p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6"/>
          <p:cNvSpPr>
            <a:spLocks noGrp="1"/>
          </p:cNvSpPr>
          <p:nvPr>
            <p:ph type="pic" sz="quarter" idx="14" hasCustomPrompt="1"/>
          </p:nvPr>
        </p:nvSpPr>
        <p:spPr>
          <a:xfrm>
            <a:off x="6264281" y="2571750"/>
            <a:ext cx="2828418" cy="2571751"/>
          </a:xfrm>
          <a:noFill/>
        </p:spPr>
        <p:txBody>
          <a:bodyPr vert="horz" lIns="0" tIns="0" rIns="0" bIns="0" rtlCol="0" anchor="ctr" anchorCtr="0">
            <a:noAutofit/>
          </a:bodyPr>
          <a:lstStyle>
            <a:lvl1pPr marL="0" indent="0" algn="ctr">
              <a:buNone/>
              <a:defRPr lang="de-DE" dirty="0"/>
            </a:lvl1pPr>
          </a:lstStyle>
          <a:p>
            <a:pPr marL="177989" lvl="0" indent="-177989" algn="ctr"/>
            <a:r>
              <a:rPr lang="de-DE" dirty="0"/>
              <a:t>Bild einfügen</a:t>
            </a:r>
          </a:p>
        </p:txBody>
      </p:sp>
      <p:sp>
        <p:nvSpPr>
          <p:cNvPr id="16" name="Bildplatzhalter 6"/>
          <p:cNvSpPr>
            <a:spLocks noGrp="1"/>
          </p:cNvSpPr>
          <p:nvPr>
            <p:ph type="pic" sz="quarter" idx="15" hasCustomPrompt="1"/>
          </p:nvPr>
        </p:nvSpPr>
        <p:spPr>
          <a:xfrm>
            <a:off x="6264281" y="1286163"/>
            <a:ext cx="2828418" cy="1285587"/>
          </a:xfrm>
          <a:noFill/>
        </p:spPr>
        <p:txBody>
          <a:bodyPr vert="horz" lIns="0" tIns="0" rIns="0" bIns="0" rtlCol="0" anchor="ctr" anchorCtr="0">
            <a:noAutofit/>
          </a:bodyPr>
          <a:lstStyle>
            <a:lvl1pPr marL="0" indent="0" algn="ctr">
              <a:buNone/>
              <a:defRPr lang="de-DE" dirty="0"/>
            </a:lvl1pPr>
          </a:lstStyle>
          <a:p>
            <a:pPr marL="177989" lvl="0" indent="-177989" algn="ctr"/>
            <a:r>
              <a:rPr lang="de-DE" dirty="0"/>
              <a:t>Bild einfügen</a:t>
            </a:r>
          </a:p>
        </p:txBody>
      </p:sp>
      <p:sp>
        <p:nvSpPr>
          <p:cNvPr id="17" name="Inhaltsplatzhalter 3"/>
          <p:cNvSpPr>
            <a:spLocks noGrp="1"/>
          </p:cNvSpPr>
          <p:nvPr>
            <p:ph sz="quarter" idx="13"/>
          </p:nvPr>
        </p:nvSpPr>
        <p:spPr>
          <a:xfrm>
            <a:off x="215901" y="1286164"/>
            <a:ext cx="5605500" cy="344617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8" name="Titel 2"/>
          <p:cNvSpPr>
            <a:spLocks noGrp="1"/>
          </p:cNvSpPr>
          <p:nvPr>
            <p:ph type="title"/>
          </p:nvPr>
        </p:nvSpPr>
        <p:spPr>
          <a:xfrm>
            <a:off x="215900" y="411164"/>
            <a:ext cx="7777163" cy="649287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9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571914" y="4931059"/>
            <a:ext cx="5256000" cy="138829"/>
          </a:xfrm>
        </p:spPr>
        <p:txBody>
          <a:bodyPr/>
          <a:lstStyle/>
          <a:p>
            <a:r>
              <a:rPr lang="de-DE"/>
              <a:t>Geringfügige Beschäftigungen und Midijobs – Stand April 2026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167759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xt, Drei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Geringfügige Beschäftigungen und Midijobs – Stand April 2026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 hasCustomPrompt="1"/>
          </p:nvPr>
        </p:nvSpPr>
        <p:spPr>
          <a:xfrm>
            <a:off x="6272111" y="2571750"/>
            <a:ext cx="2592000" cy="864000"/>
          </a:xfrm>
          <a:noFill/>
        </p:spPr>
        <p:txBody>
          <a:bodyPr vert="horz" lIns="0" tIns="0" rIns="0" bIns="0" rtlCol="0" anchor="ctr" anchorCtr="0">
            <a:noAutofit/>
          </a:bodyPr>
          <a:lstStyle>
            <a:lvl1pPr marL="0" indent="0" algn="ctr">
              <a:buNone/>
              <a:defRPr lang="de-DE" dirty="0"/>
            </a:lvl1pPr>
          </a:lstStyle>
          <a:p>
            <a:pPr marL="177989" lvl="0" indent="-177989" algn="ctr"/>
            <a:r>
              <a:rPr lang="de-DE" dirty="0"/>
              <a:t>Bild einfügen</a:t>
            </a:r>
          </a:p>
        </p:txBody>
      </p:sp>
      <p:sp>
        <p:nvSpPr>
          <p:cNvPr id="9" name="Bildplatzhalter 6"/>
          <p:cNvSpPr>
            <a:spLocks noGrp="1"/>
          </p:cNvSpPr>
          <p:nvPr>
            <p:ph type="pic" sz="quarter" idx="15" hasCustomPrompt="1"/>
          </p:nvPr>
        </p:nvSpPr>
        <p:spPr>
          <a:xfrm>
            <a:off x="6272111" y="1287896"/>
            <a:ext cx="2592000" cy="864000"/>
          </a:xfrm>
          <a:noFill/>
        </p:spPr>
        <p:txBody>
          <a:bodyPr vert="horz" lIns="0" tIns="0" rIns="0" bIns="0" rtlCol="0" anchor="ctr" anchorCtr="0">
            <a:noAutofit/>
          </a:bodyPr>
          <a:lstStyle>
            <a:lvl1pPr marL="0" indent="0" algn="ctr">
              <a:buNone/>
              <a:defRPr lang="de-DE" dirty="0"/>
            </a:lvl1pPr>
          </a:lstStyle>
          <a:p>
            <a:pPr marL="177989" lvl="0" indent="-177989" algn="ctr"/>
            <a:r>
              <a:rPr lang="de-DE" dirty="0"/>
              <a:t>Bild einfügen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6" hasCustomPrompt="1"/>
          </p:nvPr>
        </p:nvSpPr>
        <p:spPr>
          <a:xfrm>
            <a:off x="6272111" y="3867150"/>
            <a:ext cx="2592000" cy="864000"/>
          </a:xfrm>
          <a:noFill/>
        </p:spPr>
        <p:txBody>
          <a:bodyPr vert="horz" lIns="0" tIns="0" rIns="0" bIns="0" rtlCol="0" anchor="ctr" anchorCtr="0">
            <a:noAutofit/>
          </a:bodyPr>
          <a:lstStyle>
            <a:lvl1pPr marL="0" indent="0" algn="ctr">
              <a:buNone/>
              <a:defRPr lang="de-DE" dirty="0"/>
            </a:lvl1pPr>
          </a:lstStyle>
          <a:p>
            <a:pPr marL="177989" lvl="0" indent="-177989" algn="ctr"/>
            <a:r>
              <a:rPr lang="de-DE" dirty="0"/>
              <a:t>Bild einfügen</a:t>
            </a:r>
          </a:p>
        </p:txBody>
      </p:sp>
      <p:sp>
        <p:nvSpPr>
          <p:cNvPr id="11" name="Inhaltsplatzhalter 3"/>
          <p:cNvSpPr>
            <a:spLocks noGrp="1"/>
          </p:cNvSpPr>
          <p:nvPr>
            <p:ph sz="quarter" idx="13"/>
          </p:nvPr>
        </p:nvSpPr>
        <p:spPr>
          <a:xfrm>
            <a:off x="215900" y="1286164"/>
            <a:ext cx="5605661" cy="344617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3318918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xt, ein breites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Geringfügige Beschäftigungen und Midijobs – Stand April 2026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 hasCustomPrompt="1"/>
          </p:nvPr>
        </p:nvSpPr>
        <p:spPr>
          <a:xfrm>
            <a:off x="4750595" y="1286163"/>
            <a:ext cx="4321968" cy="3456000"/>
          </a:xfrm>
          <a:noFill/>
        </p:spPr>
        <p:txBody>
          <a:bodyPr vert="horz" lIns="0" tIns="0" rIns="0" bIns="0" rtlCol="0" anchor="ctr" anchorCtr="0">
            <a:noAutofit/>
          </a:bodyPr>
          <a:lstStyle>
            <a:lvl1pPr marL="0" indent="0" algn="ctr">
              <a:buNone/>
              <a:defRPr lang="de-DE" dirty="0"/>
            </a:lvl1pPr>
          </a:lstStyle>
          <a:p>
            <a:pPr marL="177989" lvl="0" indent="-177989" algn="ctr"/>
            <a:r>
              <a:rPr lang="de-DE" dirty="0"/>
              <a:t>Bild einfügen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8" name="Inhaltsplatzhalter 3"/>
          <p:cNvSpPr>
            <a:spLocks noGrp="1"/>
          </p:cNvSpPr>
          <p:nvPr>
            <p:ph sz="quarter" idx="13"/>
          </p:nvPr>
        </p:nvSpPr>
        <p:spPr>
          <a:xfrm>
            <a:off x="218368" y="1286164"/>
            <a:ext cx="4318707" cy="3456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11492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ine Zeile, ein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2" name="Rechteck 1"/>
          <p:cNvSpPr/>
          <p:nvPr userDrawn="1"/>
        </p:nvSpPr>
        <p:spPr>
          <a:xfrm>
            <a:off x="106664" y="4803998"/>
            <a:ext cx="541617" cy="339502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726" tIns="45363" rIns="90726" bIns="4536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1139" indent="-181139" algn="ctr">
              <a:lnSpc>
                <a:spcPct val="105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389" dirty="0">
              <a:solidFill>
                <a:schemeClr val="bg1"/>
              </a:solidFill>
            </a:endParaRPr>
          </a:p>
        </p:txBody>
      </p:sp>
      <p:sp>
        <p:nvSpPr>
          <p:cNvPr id="9" name="Bildplatzhalter 6"/>
          <p:cNvSpPr>
            <a:spLocks noGrp="1"/>
          </p:cNvSpPr>
          <p:nvPr>
            <p:ph type="pic" sz="quarter" idx="14" hasCustomPrompt="1"/>
          </p:nvPr>
        </p:nvSpPr>
        <p:spPr>
          <a:xfrm>
            <a:off x="215900" y="1286164"/>
            <a:ext cx="8856663" cy="3848100"/>
          </a:xfrm>
          <a:noFill/>
        </p:spPr>
        <p:txBody>
          <a:bodyPr vert="horz" lIns="0" tIns="0" rIns="0" bIns="0" rtlCol="0" anchor="ctr" anchorCtr="0">
            <a:noAutofit/>
          </a:bodyPr>
          <a:lstStyle>
            <a:lvl1pPr marL="0" indent="0" algn="ctr">
              <a:buNone/>
              <a:defRPr lang="de-DE" dirty="0"/>
            </a:lvl1pPr>
          </a:lstStyle>
          <a:p>
            <a:pPr marL="177989" lvl="0" indent="-177989" algn="ctr"/>
            <a:r>
              <a:rPr lang="de-DE" dirty="0"/>
              <a:t>Bild einfügen</a:t>
            </a:r>
          </a:p>
        </p:txBody>
      </p:sp>
    </p:spTree>
    <p:extLst>
      <p:ext uri="{BB962C8B-B14F-4D97-AF65-F5344CB8AC3E}">
        <p14:creationId xmlns:p14="http://schemas.microsoft.com/office/powerpoint/2010/main" val="23839269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ine Zeile, Zwei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Geringfügige Beschäftigungen und Midijobs – Stand April 2026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9" name="Bildplatzhalter 6"/>
          <p:cNvSpPr>
            <a:spLocks noGrp="1"/>
          </p:cNvSpPr>
          <p:nvPr>
            <p:ph type="pic" sz="quarter" idx="14" hasCustomPrompt="1"/>
          </p:nvPr>
        </p:nvSpPr>
        <p:spPr>
          <a:xfrm>
            <a:off x="215900" y="1286164"/>
            <a:ext cx="2605861" cy="3446174"/>
          </a:xfrm>
          <a:noFill/>
        </p:spPr>
        <p:txBody>
          <a:bodyPr vert="horz" lIns="0" tIns="0" rIns="0" bIns="0" rtlCol="0" anchor="ctr" anchorCtr="0">
            <a:noAutofit/>
          </a:bodyPr>
          <a:lstStyle>
            <a:lvl1pPr marL="0" indent="0" algn="ctr">
              <a:buNone/>
              <a:defRPr lang="de-DE" dirty="0"/>
            </a:lvl1pPr>
          </a:lstStyle>
          <a:p>
            <a:pPr marL="177989" lvl="0" indent="-177989" algn="ctr"/>
            <a:r>
              <a:rPr lang="de-DE" dirty="0"/>
              <a:t>Bild einfügen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6" hasCustomPrompt="1"/>
          </p:nvPr>
        </p:nvSpPr>
        <p:spPr>
          <a:xfrm>
            <a:off x="3258634" y="1286164"/>
            <a:ext cx="5813929" cy="3446174"/>
          </a:xfrm>
          <a:noFill/>
        </p:spPr>
        <p:txBody>
          <a:bodyPr vert="horz" lIns="0" tIns="0" rIns="0" bIns="0" rtlCol="0" anchor="ctr" anchorCtr="0">
            <a:noAutofit/>
          </a:bodyPr>
          <a:lstStyle>
            <a:lvl1pPr marL="0" indent="0" algn="ctr">
              <a:buNone/>
              <a:defRPr lang="de-DE" dirty="0"/>
            </a:lvl1pPr>
          </a:lstStyle>
          <a:p>
            <a:pPr marL="177989" lvl="0" indent="-177989" algn="ctr"/>
            <a:r>
              <a:rPr lang="de-DE" dirty="0"/>
              <a:t>Bild einfügen</a:t>
            </a:r>
          </a:p>
        </p:txBody>
      </p:sp>
    </p:spTree>
    <p:extLst>
      <p:ext uri="{BB962C8B-B14F-4D97-AF65-F5344CB8AC3E}">
        <p14:creationId xmlns:p14="http://schemas.microsoft.com/office/powerpoint/2010/main" val="1377959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Geringfügige Beschäftigungen und Midijobs – Stand April 2026</a:t>
            </a:r>
            <a:endParaRPr lang="de-DE" dirty="0"/>
          </a:p>
        </p:txBody>
      </p:sp>
      <p:sp>
        <p:nvSpPr>
          <p:cNvPr id="7" name="Inhaltsplatzhalter 3"/>
          <p:cNvSpPr>
            <a:spLocks noGrp="1"/>
          </p:cNvSpPr>
          <p:nvPr>
            <p:ph sz="quarter" idx="13"/>
          </p:nvPr>
        </p:nvSpPr>
        <p:spPr>
          <a:xfrm>
            <a:off x="215901" y="1276350"/>
            <a:ext cx="8640762" cy="3455989"/>
          </a:xfrm>
        </p:spPr>
        <p:txBody>
          <a:bodyPr/>
          <a:lstStyle>
            <a:lvl1pPr>
              <a:spcAft>
                <a:spcPts val="595"/>
              </a:spcAft>
              <a:defRPr sz="1400"/>
            </a:lvl1pPr>
            <a:lvl2pPr>
              <a:spcAft>
                <a:spcPts val="595"/>
              </a:spcAft>
              <a:defRPr sz="1400"/>
            </a:lvl2pPr>
            <a:lvl3pPr>
              <a:spcAft>
                <a:spcPts val="595"/>
              </a:spcAft>
              <a:defRPr sz="1400"/>
            </a:lvl3pPr>
            <a:lvl4pPr>
              <a:spcAft>
                <a:spcPts val="595"/>
              </a:spcAft>
              <a:defRPr sz="1400"/>
            </a:lvl4pPr>
            <a:lvl5pPr>
              <a:spcAft>
                <a:spcPts val="595"/>
              </a:spcAft>
              <a:defRPr sz="14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00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211093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ine Zeile, Drei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Geringfügige Beschäftigungen und Midijobs – Stand April 2026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9" name="Bildplatzhalter 6"/>
          <p:cNvSpPr>
            <a:spLocks noGrp="1"/>
          </p:cNvSpPr>
          <p:nvPr>
            <p:ph type="pic" sz="quarter" idx="15" hasCustomPrompt="1"/>
          </p:nvPr>
        </p:nvSpPr>
        <p:spPr>
          <a:xfrm>
            <a:off x="3267840" y="1276350"/>
            <a:ext cx="2553722" cy="3455988"/>
          </a:xfrm>
          <a:noFill/>
        </p:spPr>
        <p:txBody>
          <a:bodyPr vert="horz" lIns="0" tIns="0" rIns="0" bIns="0" rtlCol="0" anchor="ctr" anchorCtr="0">
            <a:noAutofit/>
          </a:bodyPr>
          <a:lstStyle>
            <a:lvl1pPr marL="0" indent="0" algn="ctr">
              <a:buNone/>
              <a:defRPr lang="de-DE" dirty="0"/>
            </a:lvl1pPr>
          </a:lstStyle>
          <a:p>
            <a:pPr marL="177989" lvl="0" indent="-177989" algn="ctr"/>
            <a:r>
              <a:rPr lang="de-DE" dirty="0"/>
              <a:t>Bild einfügen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6" hasCustomPrompt="1"/>
          </p:nvPr>
        </p:nvSpPr>
        <p:spPr>
          <a:xfrm>
            <a:off x="6255279" y="1276350"/>
            <a:ext cx="2601383" cy="3455988"/>
          </a:xfrm>
          <a:noFill/>
        </p:spPr>
        <p:txBody>
          <a:bodyPr vert="horz" lIns="0" tIns="0" rIns="0" bIns="0" rtlCol="0" anchor="ctr" anchorCtr="0">
            <a:noAutofit/>
          </a:bodyPr>
          <a:lstStyle>
            <a:lvl1pPr marL="0" indent="0" algn="ctr">
              <a:buNone/>
              <a:defRPr lang="de-DE" dirty="0"/>
            </a:lvl1pPr>
          </a:lstStyle>
          <a:p>
            <a:pPr marL="177989" lvl="0" indent="-177989" algn="ctr"/>
            <a:r>
              <a:rPr lang="de-DE" dirty="0"/>
              <a:t>Bild einfügen</a:t>
            </a:r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4" hasCustomPrompt="1"/>
          </p:nvPr>
        </p:nvSpPr>
        <p:spPr>
          <a:xfrm>
            <a:off x="215900" y="1285627"/>
            <a:ext cx="2605861" cy="3437515"/>
          </a:xfrm>
          <a:noFill/>
        </p:spPr>
        <p:txBody>
          <a:bodyPr vert="horz" lIns="0" tIns="0" rIns="0" bIns="0" rtlCol="0" anchor="ctr" anchorCtr="0">
            <a:noAutofit/>
          </a:bodyPr>
          <a:lstStyle>
            <a:lvl1pPr marL="0" indent="0" algn="ctr">
              <a:buNone/>
              <a:defRPr lang="de-DE" dirty="0"/>
            </a:lvl1pPr>
          </a:lstStyle>
          <a:p>
            <a:pPr marL="177989" lvl="0" indent="-177989" algn="ctr"/>
            <a:r>
              <a:rPr lang="de-DE" dirty="0"/>
              <a:t>Bild einfügen</a:t>
            </a:r>
          </a:p>
        </p:txBody>
      </p:sp>
    </p:spTree>
    <p:extLst>
      <p:ext uri="{BB962C8B-B14F-4D97-AF65-F5344CB8AC3E}">
        <p14:creationId xmlns:p14="http://schemas.microsoft.com/office/powerpoint/2010/main" val="26602603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bis Zwei Zeilen, ein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2" name="Rechteck 1"/>
          <p:cNvSpPr/>
          <p:nvPr userDrawn="1"/>
        </p:nvSpPr>
        <p:spPr bwMode="gray">
          <a:xfrm>
            <a:off x="0" y="4752976"/>
            <a:ext cx="703124" cy="39052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726" tIns="45363" rIns="90726" bIns="4536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1139" indent="-181139" algn="ctr">
              <a:lnSpc>
                <a:spcPct val="105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588" dirty="0">
              <a:solidFill>
                <a:schemeClr val="tx1"/>
              </a:solidFill>
            </a:endParaRPr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4" hasCustomPrompt="1"/>
          </p:nvPr>
        </p:nvSpPr>
        <p:spPr>
          <a:xfrm>
            <a:off x="215900" y="1295400"/>
            <a:ext cx="8856663" cy="3848100"/>
          </a:xfrm>
          <a:noFill/>
        </p:spPr>
        <p:txBody>
          <a:bodyPr vert="horz" lIns="0" tIns="0" rIns="0" bIns="0" rtlCol="0" anchor="ctr" anchorCtr="0">
            <a:noAutofit/>
          </a:bodyPr>
          <a:lstStyle>
            <a:lvl1pPr marL="0" indent="0" algn="ctr">
              <a:buNone/>
              <a:defRPr lang="de-DE" dirty="0"/>
            </a:lvl1pPr>
          </a:lstStyle>
          <a:p>
            <a:pPr marL="177989" lvl="0" indent="-177989" algn="ctr"/>
            <a:r>
              <a:rPr lang="de-DE" dirty="0"/>
              <a:t>Bild einfügen</a:t>
            </a:r>
          </a:p>
        </p:txBody>
      </p:sp>
    </p:spTree>
    <p:extLst>
      <p:ext uri="{BB962C8B-B14F-4D97-AF65-F5344CB8AC3E}">
        <p14:creationId xmlns:p14="http://schemas.microsoft.com/office/powerpoint/2010/main" val="904103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bis Zwei Zeilen, zwei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Geringfügige Beschäftigungen und Midijobs – Stand April 2026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 hasCustomPrompt="1"/>
          </p:nvPr>
        </p:nvSpPr>
        <p:spPr>
          <a:xfrm>
            <a:off x="215900" y="1286164"/>
            <a:ext cx="2592388" cy="3446174"/>
          </a:xfrm>
          <a:noFill/>
        </p:spPr>
        <p:txBody>
          <a:bodyPr vert="horz" lIns="0" tIns="0" rIns="0" bIns="0" rtlCol="0" anchor="ctr" anchorCtr="0">
            <a:noAutofit/>
          </a:bodyPr>
          <a:lstStyle>
            <a:lvl1pPr marL="0" indent="0" algn="r">
              <a:buNone/>
              <a:defRPr lang="de-DE" dirty="0"/>
            </a:lvl1pPr>
          </a:lstStyle>
          <a:p>
            <a:pPr marL="177989" lvl="0" indent="-177989" algn="ctr"/>
            <a:r>
              <a:rPr lang="de-DE" dirty="0"/>
              <a:t>Bild einfügen</a:t>
            </a:r>
          </a:p>
        </p:txBody>
      </p:sp>
      <p:sp>
        <p:nvSpPr>
          <p:cNvPr id="8" name="Bildplatzhalter 6"/>
          <p:cNvSpPr>
            <a:spLocks noGrp="1"/>
          </p:cNvSpPr>
          <p:nvPr>
            <p:ph type="pic" sz="quarter" idx="16" hasCustomPrompt="1"/>
          </p:nvPr>
        </p:nvSpPr>
        <p:spPr>
          <a:xfrm>
            <a:off x="3258634" y="1286164"/>
            <a:ext cx="5821571" cy="3446174"/>
          </a:xfrm>
          <a:noFill/>
        </p:spPr>
        <p:txBody>
          <a:bodyPr vert="horz" lIns="0" tIns="0" rIns="0" bIns="0" rtlCol="0" anchor="ctr" anchorCtr="0">
            <a:noAutofit/>
          </a:bodyPr>
          <a:lstStyle>
            <a:lvl1pPr marL="0" indent="0" algn="r">
              <a:buNone/>
              <a:defRPr lang="de-DE" dirty="0"/>
            </a:lvl1pPr>
          </a:lstStyle>
          <a:p>
            <a:pPr marL="177989" lvl="0" indent="-177989" algn="ctr"/>
            <a:r>
              <a:rPr lang="de-DE" dirty="0"/>
              <a:t>Bild einfügen</a:t>
            </a:r>
          </a:p>
        </p:txBody>
      </p:sp>
    </p:spTree>
    <p:extLst>
      <p:ext uri="{BB962C8B-B14F-4D97-AF65-F5344CB8AC3E}">
        <p14:creationId xmlns:p14="http://schemas.microsoft.com/office/powerpoint/2010/main" val="33942232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 Bild ohn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 bwMode="gray">
          <a:xfrm>
            <a:off x="0" y="4752976"/>
            <a:ext cx="703124" cy="39052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726" tIns="45363" rIns="90726" bIns="4536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1139" indent="-181139" algn="ctr">
              <a:lnSpc>
                <a:spcPct val="105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588" dirty="0">
              <a:solidFill>
                <a:schemeClr val="tx1"/>
              </a:solidFill>
            </a:endParaRPr>
          </a:p>
        </p:txBody>
      </p:sp>
      <p:sp>
        <p:nvSpPr>
          <p:cNvPr id="4" name="Bildplatzhalter 6"/>
          <p:cNvSpPr>
            <a:spLocks noGrp="1"/>
          </p:cNvSpPr>
          <p:nvPr>
            <p:ph type="pic" sz="quarter" idx="14" hasCustomPrompt="1"/>
          </p:nvPr>
        </p:nvSpPr>
        <p:spPr>
          <a:xfrm>
            <a:off x="229548" y="856612"/>
            <a:ext cx="8856000" cy="4320799"/>
          </a:xfrm>
          <a:noFill/>
        </p:spPr>
        <p:txBody>
          <a:bodyPr vert="horz" lIns="0" tIns="0" rIns="0" bIns="0" rtlCol="0" anchor="ctr" anchorCtr="0">
            <a:noAutofit/>
          </a:bodyPr>
          <a:lstStyle>
            <a:lvl1pPr marL="0" indent="0" algn="ctr">
              <a:buNone/>
              <a:defRPr lang="de-DE" dirty="0"/>
            </a:lvl1pPr>
          </a:lstStyle>
          <a:p>
            <a:pPr marL="177989" lvl="0" indent="-177989" algn="ctr"/>
            <a:r>
              <a:rPr lang="de-DE" dirty="0"/>
              <a:t>Bild einfügen</a:t>
            </a:r>
          </a:p>
        </p:txBody>
      </p:sp>
    </p:spTree>
    <p:extLst>
      <p:ext uri="{BB962C8B-B14F-4D97-AF65-F5344CB8AC3E}">
        <p14:creationId xmlns:p14="http://schemas.microsoft.com/office/powerpoint/2010/main" val="9425883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in Bild ohne Text-voll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Geringfügige Beschäftigungen und Midijobs – Stand April 2026</a:t>
            </a:r>
            <a:endParaRPr lang="de-DE" dirty="0"/>
          </a:p>
        </p:txBody>
      </p:sp>
      <p:sp>
        <p:nvSpPr>
          <p:cNvPr id="5" name="Bildplatzhalter 6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9072563" cy="4732337"/>
          </a:xfrm>
          <a:noFill/>
        </p:spPr>
        <p:txBody>
          <a:bodyPr vert="horz" lIns="0" tIns="0" rIns="0" bIns="0" rtlCol="0" anchor="ctr" anchorCtr="0">
            <a:noAutofit/>
          </a:bodyPr>
          <a:lstStyle>
            <a:lvl1pPr marL="0" indent="0" algn="ctr">
              <a:buNone/>
              <a:defRPr lang="de-DE" dirty="0"/>
            </a:lvl1pPr>
          </a:lstStyle>
          <a:p>
            <a:pPr marL="177989" lvl="0" indent="-177989" algn="ctr"/>
            <a:r>
              <a:rPr lang="de-DE" dirty="0"/>
              <a:t>Bild einfügen</a:t>
            </a:r>
          </a:p>
        </p:txBody>
      </p:sp>
    </p:spTree>
    <p:extLst>
      <p:ext uri="{BB962C8B-B14F-4D97-AF65-F5344CB8AC3E}">
        <p14:creationId xmlns:p14="http://schemas.microsoft.com/office/powerpoint/2010/main" val="28350803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Bilder ohn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Geringfügige Beschäftigungen und Midijobs – Stand April 2026</a:t>
            </a:r>
            <a:endParaRPr lang="de-DE" dirty="0"/>
          </a:p>
        </p:txBody>
      </p:sp>
      <p:sp>
        <p:nvSpPr>
          <p:cNvPr id="5" name="Bildplatzhalter 6"/>
          <p:cNvSpPr>
            <a:spLocks noGrp="1"/>
          </p:cNvSpPr>
          <p:nvPr>
            <p:ph type="pic" sz="quarter" idx="14" hasCustomPrompt="1"/>
          </p:nvPr>
        </p:nvSpPr>
        <p:spPr>
          <a:xfrm>
            <a:off x="215900" y="833728"/>
            <a:ext cx="2605102" cy="3889375"/>
          </a:xfrm>
          <a:noFill/>
        </p:spPr>
        <p:txBody>
          <a:bodyPr vert="horz" lIns="0" tIns="0" rIns="0" bIns="0" rtlCol="0" anchor="ctr" anchorCtr="0">
            <a:noAutofit/>
          </a:bodyPr>
          <a:lstStyle>
            <a:lvl1pPr marL="0" indent="0" algn="ctr">
              <a:buNone/>
              <a:defRPr lang="de-DE" dirty="0"/>
            </a:lvl1pPr>
          </a:lstStyle>
          <a:p>
            <a:pPr marL="177989" lvl="0" indent="-177989" algn="ctr"/>
            <a:r>
              <a:rPr lang="de-DE" dirty="0"/>
              <a:t>Bild einfügen</a:t>
            </a:r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 hasCustomPrompt="1"/>
          </p:nvPr>
        </p:nvSpPr>
        <p:spPr>
          <a:xfrm>
            <a:off x="3240088" y="833727"/>
            <a:ext cx="5615220" cy="3889375"/>
          </a:xfrm>
          <a:noFill/>
        </p:spPr>
        <p:txBody>
          <a:bodyPr vert="horz" lIns="0" tIns="0" rIns="0" bIns="0" rtlCol="0" anchor="ctr" anchorCtr="0">
            <a:noAutofit/>
          </a:bodyPr>
          <a:lstStyle>
            <a:lvl1pPr marL="0" indent="0" algn="ctr">
              <a:buNone/>
              <a:defRPr lang="de-DE" dirty="0"/>
            </a:lvl1pPr>
          </a:lstStyle>
          <a:p>
            <a:pPr marL="177989" lvl="0" indent="-177989" algn="ctr"/>
            <a:r>
              <a:rPr lang="de-DE" dirty="0"/>
              <a:t>Bild einfügen</a:t>
            </a:r>
          </a:p>
        </p:txBody>
      </p:sp>
    </p:spTree>
    <p:extLst>
      <p:ext uri="{BB962C8B-B14F-4D97-AF65-F5344CB8AC3E}">
        <p14:creationId xmlns:p14="http://schemas.microsoft.com/office/powerpoint/2010/main" val="10522770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Bilder ohn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Geringfügige Beschäftigungen und Midijobs – Stand April 2026</a:t>
            </a:r>
            <a:endParaRPr lang="de-DE" dirty="0"/>
          </a:p>
        </p:txBody>
      </p:sp>
      <p:sp>
        <p:nvSpPr>
          <p:cNvPr id="5" name="Bildplatzhalter 6"/>
          <p:cNvSpPr>
            <a:spLocks noGrp="1"/>
          </p:cNvSpPr>
          <p:nvPr>
            <p:ph type="pic" sz="quarter" idx="14" hasCustomPrompt="1"/>
          </p:nvPr>
        </p:nvSpPr>
        <p:spPr>
          <a:xfrm>
            <a:off x="215901" y="841820"/>
            <a:ext cx="2592000" cy="3888000"/>
          </a:xfrm>
          <a:noFill/>
        </p:spPr>
        <p:txBody>
          <a:bodyPr vert="horz" lIns="0" tIns="0" rIns="0" bIns="0" rtlCol="0" anchor="ctr" anchorCtr="0">
            <a:noAutofit/>
          </a:bodyPr>
          <a:lstStyle>
            <a:lvl1pPr marL="0" indent="0" algn="ctr">
              <a:buNone/>
              <a:defRPr lang="de-DE" dirty="0"/>
            </a:lvl1pPr>
          </a:lstStyle>
          <a:p>
            <a:pPr marL="177989" lvl="0" indent="-177989" algn="ctr"/>
            <a:r>
              <a:rPr lang="de-DE" dirty="0"/>
              <a:t>Bild einfügen</a:t>
            </a:r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 hasCustomPrompt="1"/>
          </p:nvPr>
        </p:nvSpPr>
        <p:spPr>
          <a:xfrm>
            <a:off x="3250701" y="841820"/>
            <a:ext cx="2592000" cy="3888000"/>
          </a:xfrm>
          <a:noFill/>
        </p:spPr>
        <p:txBody>
          <a:bodyPr vert="horz" lIns="0" tIns="0" rIns="0" bIns="0" rtlCol="0" anchor="ctr" anchorCtr="0">
            <a:noAutofit/>
          </a:bodyPr>
          <a:lstStyle>
            <a:lvl1pPr marL="0" indent="0" algn="ctr">
              <a:buNone/>
              <a:defRPr lang="de-DE" dirty="0"/>
            </a:lvl1pPr>
          </a:lstStyle>
          <a:p>
            <a:pPr marL="177989" lvl="0" indent="-177989" algn="ctr"/>
            <a:r>
              <a:rPr lang="de-DE" dirty="0"/>
              <a:t>Bild einfügen</a:t>
            </a:r>
          </a:p>
        </p:txBody>
      </p:sp>
      <p:sp>
        <p:nvSpPr>
          <p:cNvPr id="8" name="Bildplatzhalter 6"/>
          <p:cNvSpPr>
            <a:spLocks noGrp="1"/>
          </p:cNvSpPr>
          <p:nvPr>
            <p:ph type="pic" sz="quarter" idx="16" hasCustomPrompt="1"/>
          </p:nvPr>
        </p:nvSpPr>
        <p:spPr>
          <a:xfrm>
            <a:off x="6264281" y="841820"/>
            <a:ext cx="2592000" cy="3888000"/>
          </a:xfrm>
          <a:noFill/>
        </p:spPr>
        <p:txBody>
          <a:bodyPr vert="horz" lIns="0" tIns="0" rIns="0" bIns="0" rtlCol="0" anchor="ctr" anchorCtr="0">
            <a:noAutofit/>
          </a:bodyPr>
          <a:lstStyle>
            <a:lvl1pPr marL="0" indent="0" algn="ctr">
              <a:buNone/>
              <a:defRPr lang="de-DE" dirty="0"/>
            </a:lvl1pPr>
          </a:lstStyle>
          <a:p>
            <a:pPr marL="177989" lvl="0" indent="-177989" algn="ctr"/>
            <a:r>
              <a:rPr lang="de-DE" dirty="0"/>
              <a:t>Bild einfügen</a:t>
            </a:r>
          </a:p>
        </p:txBody>
      </p:sp>
    </p:spTree>
    <p:extLst>
      <p:ext uri="{BB962C8B-B14F-4D97-AF65-F5344CB8AC3E}">
        <p14:creationId xmlns:p14="http://schemas.microsoft.com/office/powerpoint/2010/main" val="29771148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Drei Bilder, Drei Tex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Geringfügige Beschäftigungen und Midijobs – Stand April 2026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218112" y="2593975"/>
            <a:ext cx="2571750" cy="2138363"/>
          </a:xfrm>
          <a:solidFill>
            <a:schemeClr val="tx1">
              <a:lumMod val="20000"/>
              <a:lumOff val="80000"/>
            </a:schemeClr>
          </a:solidFill>
        </p:spPr>
        <p:txBody>
          <a:bodyPr lIns="36000" tIns="7200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 hasCustomPrompt="1"/>
          </p:nvPr>
        </p:nvSpPr>
        <p:spPr>
          <a:xfrm>
            <a:off x="218112" y="1295399"/>
            <a:ext cx="2571750" cy="1298576"/>
          </a:xfrm>
          <a:noFill/>
        </p:spPr>
        <p:txBody>
          <a:bodyPr vert="horz" lIns="0" tIns="0" rIns="0" bIns="0" rtlCol="0" anchor="ctr" anchorCtr="0">
            <a:noAutofit/>
          </a:bodyPr>
          <a:lstStyle>
            <a:lvl1pPr marL="0" indent="0" algn="ctr">
              <a:buNone/>
              <a:defRPr lang="de-DE" dirty="0"/>
            </a:lvl1pPr>
          </a:lstStyle>
          <a:p>
            <a:pPr marL="177989" lvl="0" indent="-177989" algn="ctr"/>
            <a:r>
              <a:rPr lang="de-DE" dirty="0"/>
              <a:t>Bild einfügen</a:t>
            </a:r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3260530" y="2593977"/>
            <a:ext cx="2571750" cy="2138362"/>
          </a:xfrm>
          <a:solidFill>
            <a:schemeClr val="tx1">
              <a:lumMod val="20000"/>
              <a:lumOff val="80000"/>
            </a:schemeClr>
          </a:solidFill>
        </p:spPr>
        <p:txBody>
          <a:bodyPr lIns="36000" tIns="7200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6" hasCustomPrompt="1"/>
          </p:nvPr>
        </p:nvSpPr>
        <p:spPr>
          <a:xfrm>
            <a:off x="3260531" y="1295401"/>
            <a:ext cx="2571750" cy="1298575"/>
          </a:xfrm>
          <a:noFill/>
        </p:spPr>
        <p:txBody>
          <a:bodyPr vert="horz" lIns="0" tIns="0" rIns="0" bIns="0" rtlCol="0" anchor="ctr" anchorCtr="0">
            <a:noAutofit/>
          </a:bodyPr>
          <a:lstStyle>
            <a:lvl1pPr marL="0" indent="0" algn="ctr">
              <a:buNone/>
              <a:defRPr lang="de-DE" dirty="0"/>
            </a:lvl1pPr>
          </a:lstStyle>
          <a:p>
            <a:pPr marL="177989" lvl="0" indent="-177989" algn="ctr"/>
            <a:r>
              <a:rPr lang="de-DE" dirty="0"/>
              <a:t>Bild einfügen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7"/>
          </p:nvPr>
        </p:nvSpPr>
        <p:spPr>
          <a:xfrm>
            <a:off x="6289999" y="2593977"/>
            <a:ext cx="2571750" cy="2138362"/>
          </a:xfrm>
          <a:solidFill>
            <a:schemeClr val="tx1">
              <a:lumMod val="20000"/>
              <a:lumOff val="80000"/>
            </a:schemeClr>
          </a:solidFill>
        </p:spPr>
        <p:txBody>
          <a:bodyPr lIns="36000" tIns="72000" rIns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3" name="Bildplatzhalter 6"/>
          <p:cNvSpPr>
            <a:spLocks noGrp="1"/>
          </p:cNvSpPr>
          <p:nvPr>
            <p:ph type="pic" sz="quarter" idx="18" hasCustomPrompt="1"/>
          </p:nvPr>
        </p:nvSpPr>
        <p:spPr>
          <a:xfrm>
            <a:off x="6290000" y="1295401"/>
            <a:ext cx="2571750" cy="1298575"/>
          </a:xfrm>
          <a:noFill/>
        </p:spPr>
        <p:txBody>
          <a:bodyPr vert="horz" lIns="0" tIns="0" rIns="0" bIns="0" rtlCol="0" anchor="ctr" anchorCtr="0">
            <a:noAutofit/>
          </a:bodyPr>
          <a:lstStyle>
            <a:lvl1pPr marL="0" indent="0" algn="ctr">
              <a:buNone/>
              <a:defRPr lang="de-DE" dirty="0"/>
            </a:lvl1pPr>
          </a:lstStyle>
          <a:p>
            <a:pPr marL="177989" lvl="0" indent="-177989" algn="ctr"/>
            <a:r>
              <a:rPr lang="de-DE" dirty="0"/>
              <a:t>Bild einfügen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6024516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Drei Objekte, Drei Tex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quarter" idx="19"/>
          </p:nvPr>
        </p:nvSpPr>
        <p:spPr>
          <a:xfrm>
            <a:off x="226328" y="1283273"/>
            <a:ext cx="2571750" cy="150447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4" name="Inhaltsplatzhalter 3"/>
          <p:cNvSpPr>
            <a:spLocks noGrp="1"/>
          </p:cNvSpPr>
          <p:nvPr>
            <p:ph sz="quarter" idx="20"/>
          </p:nvPr>
        </p:nvSpPr>
        <p:spPr>
          <a:xfrm>
            <a:off x="3260531" y="1283273"/>
            <a:ext cx="2571750" cy="150447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5" name="Inhaltsplatzhalter 3"/>
          <p:cNvSpPr>
            <a:spLocks noGrp="1"/>
          </p:cNvSpPr>
          <p:nvPr>
            <p:ph sz="quarter" idx="21"/>
          </p:nvPr>
        </p:nvSpPr>
        <p:spPr>
          <a:xfrm>
            <a:off x="6276319" y="1283273"/>
            <a:ext cx="2571750" cy="150447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Geringfügige Beschäftigungen und Midijobs – Stand April 2026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218113" y="3014378"/>
            <a:ext cx="2566885" cy="1717961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3252318" y="3014378"/>
            <a:ext cx="2564136" cy="1717961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7"/>
          </p:nvPr>
        </p:nvSpPr>
        <p:spPr>
          <a:xfrm>
            <a:off x="6276319" y="3014378"/>
            <a:ext cx="2579962" cy="1717961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9422966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Drei Bilder, Drei Texte qu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Geringfügige Beschäftigungen und Midijobs – Stand April 2026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2821772" y="1268846"/>
            <a:ext cx="6012000" cy="863599"/>
          </a:xfrm>
        </p:spPr>
        <p:txBody>
          <a:bodyPr/>
          <a:lstStyle>
            <a:lvl1pPr>
              <a:spcAft>
                <a:spcPts val="0"/>
              </a:spcAft>
              <a:defRPr sz="1389"/>
            </a:lvl1pPr>
            <a:lvl2pPr>
              <a:spcAft>
                <a:spcPts val="0"/>
              </a:spcAft>
              <a:defRPr sz="1389"/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1276350"/>
            <a:ext cx="2605079" cy="863600"/>
          </a:xfrm>
          <a:noFill/>
        </p:spPr>
        <p:txBody>
          <a:bodyPr vert="horz" lIns="0" tIns="0" rIns="0" bIns="0" rtlCol="0" anchor="ctr" anchorCtr="0">
            <a:noAutofit/>
          </a:bodyPr>
          <a:lstStyle>
            <a:lvl1pPr marL="0" indent="0" algn="ctr">
              <a:buNone/>
              <a:defRPr lang="de-DE" dirty="0"/>
            </a:lvl1pPr>
          </a:lstStyle>
          <a:p>
            <a:pPr marL="177989" lvl="0" indent="-177989" algn="ctr"/>
            <a:r>
              <a:rPr lang="de-DE" dirty="0"/>
              <a:t>Bild einfügen</a:t>
            </a:r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593974"/>
            <a:ext cx="2605079" cy="841376"/>
          </a:xfrm>
          <a:noFill/>
        </p:spPr>
        <p:txBody>
          <a:bodyPr vert="horz" lIns="0" tIns="0" rIns="0" bIns="0" rtlCol="0" anchor="ctr" anchorCtr="0">
            <a:noAutofit/>
          </a:bodyPr>
          <a:lstStyle>
            <a:lvl1pPr marL="0" indent="0" algn="ctr">
              <a:buNone/>
              <a:defRPr lang="de-DE" dirty="0"/>
            </a:lvl1pPr>
          </a:lstStyle>
          <a:p>
            <a:pPr marL="177989" lvl="0" indent="-177989" algn="ctr"/>
            <a:r>
              <a:rPr lang="de-DE" dirty="0"/>
              <a:t>Bild einfügen</a:t>
            </a:r>
          </a:p>
        </p:txBody>
      </p:sp>
      <p:sp>
        <p:nvSpPr>
          <p:cNvPr id="13" name="Bildplatzhalter 6"/>
          <p:cNvSpPr>
            <a:spLocks noGrp="1"/>
          </p:cNvSpPr>
          <p:nvPr>
            <p:ph type="pic" sz="quarter" idx="18" hasCustomPrompt="1"/>
          </p:nvPr>
        </p:nvSpPr>
        <p:spPr>
          <a:xfrm>
            <a:off x="1" y="3867150"/>
            <a:ext cx="2605078" cy="864611"/>
          </a:xfrm>
          <a:noFill/>
        </p:spPr>
        <p:txBody>
          <a:bodyPr vert="horz" lIns="0" tIns="0" rIns="0" bIns="0" rtlCol="0" anchor="ctr" anchorCtr="0">
            <a:noAutofit/>
          </a:bodyPr>
          <a:lstStyle>
            <a:lvl1pPr marL="0" indent="0" algn="ctr">
              <a:buNone/>
              <a:defRPr lang="de-DE" dirty="0"/>
            </a:lvl1pPr>
          </a:lstStyle>
          <a:p>
            <a:pPr marL="177989" lvl="0" indent="-177989" algn="ctr"/>
            <a:r>
              <a:rPr lang="de-DE" dirty="0"/>
              <a:t>Bild einfügen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9"/>
          </p:nvPr>
        </p:nvSpPr>
        <p:spPr>
          <a:xfrm>
            <a:off x="2820999" y="2571752"/>
            <a:ext cx="6012000" cy="863599"/>
          </a:xfrm>
        </p:spPr>
        <p:txBody>
          <a:bodyPr/>
          <a:lstStyle>
            <a:lvl1pPr>
              <a:spcAft>
                <a:spcPts val="0"/>
              </a:spcAft>
              <a:defRPr sz="1389"/>
            </a:lvl1pPr>
            <a:lvl2pPr>
              <a:spcAft>
                <a:spcPts val="0"/>
              </a:spcAft>
              <a:defRPr sz="1389"/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5" name="Textplatzhalter 7"/>
          <p:cNvSpPr>
            <a:spLocks noGrp="1"/>
          </p:cNvSpPr>
          <p:nvPr>
            <p:ph type="body" sz="quarter" idx="20"/>
          </p:nvPr>
        </p:nvSpPr>
        <p:spPr>
          <a:xfrm>
            <a:off x="2820999" y="3878261"/>
            <a:ext cx="6012000" cy="863599"/>
          </a:xfrm>
        </p:spPr>
        <p:txBody>
          <a:bodyPr/>
          <a:lstStyle>
            <a:lvl1pPr>
              <a:spcAft>
                <a:spcPts val="0"/>
              </a:spcAft>
              <a:defRPr sz="1389"/>
            </a:lvl1pPr>
            <a:lvl2pPr>
              <a:spcAft>
                <a:spcPts val="0"/>
              </a:spcAft>
              <a:defRPr sz="1389"/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913227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nner (mit Bil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6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072563" cy="2593975"/>
          </a:xfrm>
          <a:prstGeom prst="rect">
            <a:avLst/>
          </a:prstGeom>
          <a:noFill/>
        </p:spPr>
        <p:txBody>
          <a:bodyPr anchor="ctr" anchorCtr="0"/>
          <a:lstStyle>
            <a:lvl1pPr marL="0" indent="0" algn="ctr">
              <a:buNone/>
              <a:defRPr baseline="0"/>
            </a:lvl1pPr>
          </a:lstStyle>
          <a:p>
            <a:r>
              <a:rPr lang="de-DE" dirty="0"/>
              <a:t>Bei Bedarf hier Bild einfügen</a:t>
            </a:r>
          </a:p>
          <a:p>
            <a:endParaRPr lang="de-DE" dirty="0"/>
          </a:p>
        </p:txBody>
      </p:sp>
      <p:sp>
        <p:nvSpPr>
          <p:cNvPr id="2" name="Titel 1"/>
          <p:cNvSpPr>
            <a:spLocks noGrp="1"/>
          </p:cNvSpPr>
          <p:nvPr userDrawn="1">
            <p:ph type="ctrTitle"/>
          </p:nvPr>
        </p:nvSpPr>
        <p:spPr>
          <a:xfrm>
            <a:off x="0" y="2139951"/>
            <a:ext cx="7536843" cy="3003549"/>
          </a:xfrm>
          <a:solidFill>
            <a:schemeClr val="tx1">
              <a:alpha val="60000"/>
            </a:schemeClr>
          </a:solidFill>
        </p:spPr>
        <p:txBody>
          <a:bodyPr lIns="504000" tIns="432000" rIns="1512000" bIns="324000" anchor="b" anchorCtr="0"/>
          <a:lstStyle>
            <a:lvl1pPr algn="l"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6" hasCustomPrompt="1"/>
          </p:nvPr>
        </p:nvSpPr>
        <p:spPr>
          <a:xfrm>
            <a:off x="5393536" y="843742"/>
            <a:ext cx="2592000" cy="2591608"/>
          </a:xfrm>
          <a:solidFill>
            <a:srgbClr val="003955">
              <a:alpha val="80000"/>
            </a:srgbClr>
          </a:solidFill>
        </p:spPr>
        <p:txBody>
          <a:bodyPr rIns="72000" bIns="90000" anchor="b"/>
          <a:lstStyle>
            <a:lvl1pPr marL="0" indent="0" algn="r">
              <a:buNone/>
              <a:defRPr sz="12899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X.</a:t>
            </a:r>
          </a:p>
        </p:txBody>
      </p:sp>
      <p:grpSp>
        <p:nvGrpSpPr>
          <p:cNvPr id="6" name="Gruppieren 5"/>
          <p:cNvGrpSpPr/>
          <p:nvPr userDrawn="1"/>
        </p:nvGrpSpPr>
        <p:grpSpPr>
          <a:xfrm>
            <a:off x="70942" y="-578264"/>
            <a:ext cx="7628135" cy="533400"/>
            <a:chOff x="71500" y="-578264"/>
            <a:chExt cx="7688199" cy="533400"/>
          </a:xfrm>
        </p:grpSpPr>
        <p:sp>
          <p:nvSpPr>
            <p:cNvPr id="5" name="TextBox 4"/>
            <p:cNvSpPr txBox="1"/>
            <p:nvPr userDrawn="1"/>
          </p:nvSpPr>
          <p:spPr>
            <a:xfrm>
              <a:off x="71500" y="-380578"/>
              <a:ext cx="7066037" cy="290849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pPr>
                <a:lnSpc>
                  <a:spcPct val="105000"/>
                </a:lnSpc>
                <a:buClr>
                  <a:schemeClr val="accent1"/>
                </a:buClr>
              </a:pPr>
              <a:r>
                <a:rPr lang="de-DE" sz="893" dirty="0"/>
                <a:t>Einfügen von Bildern: Über Icon „Bild einfügen“, anschließend -&gt; Bild anordnen „in den Hintergrund“.</a:t>
              </a:r>
            </a:p>
            <a:p>
              <a:pPr>
                <a:lnSpc>
                  <a:spcPct val="105000"/>
                </a:lnSpc>
                <a:buClr>
                  <a:schemeClr val="accent1"/>
                </a:buClr>
              </a:pPr>
              <a:r>
                <a:rPr lang="de-DE" sz="893" dirty="0"/>
                <a:t>Bildposition</a:t>
              </a:r>
              <a:r>
                <a:rPr lang="de-DE" sz="893" baseline="0" dirty="0"/>
                <a:t> anpassen über: Doppelklick auf das Bild – Menüreiter Bildtools-&gt;Format-&gt; „Zuschneiden“-Symbol anklicken </a:t>
              </a:r>
              <a:endParaRPr lang="de-DE" sz="893" dirty="0"/>
            </a:p>
          </p:txBody>
        </p:sp>
        <p:pic>
          <p:nvPicPr>
            <p:cNvPr id="4" name="Grafik 3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7073899" y="-578264"/>
              <a:ext cx="685800" cy="533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37241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luss (Kontakt ob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6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072563" cy="5143500"/>
          </a:xfrm>
          <a:prstGeom prst="rect">
            <a:avLst/>
          </a:prstGeom>
          <a:noFill/>
        </p:spPr>
        <p:txBody>
          <a:bodyPr tIns="216000" anchor="ctr" anchorCtr="0"/>
          <a:lstStyle>
            <a:lvl1pPr marL="0" indent="0" algn="ctr">
              <a:buNone/>
              <a:defRPr baseline="0"/>
            </a:lvl1pPr>
          </a:lstStyle>
          <a:p>
            <a:r>
              <a:rPr lang="de-DE" dirty="0"/>
              <a:t>Bei Bedarf hier Bild einfügen</a:t>
            </a:r>
          </a:p>
          <a:p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0" y="2807111"/>
            <a:ext cx="9072563" cy="2336389"/>
          </a:xfrm>
          <a:solidFill>
            <a:schemeClr val="tx1">
              <a:alpha val="60000"/>
            </a:schemeClr>
          </a:solidFill>
        </p:spPr>
        <p:txBody>
          <a:bodyPr lIns="504000" tIns="216000" rIns="4500000" bIns="216000"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13342" y="3775122"/>
            <a:ext cx="4058663" cy="977853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89">
                <a:solidFill>
                  <a:schemeClr val="bg1"/>
                </a:solidFill>
              </a:defRPr>
            </a:lvl1pPr>
            <a:lvl2pPr marL="453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7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09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4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8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18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5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29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968281" y="849823"/>
            <a:ext cx="3456000" cy="3456000"/>
          </a:xfrm>
          <a:solidFill>
            <a:srgbClr val="00A0E3"/>
          </a:solidFill>
        </p:spPr>
        <p:txBody>
          <a:bodyPr lIns="216000" tIns="216000" rIns="216000" bIns="252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357552" indent="-177989">
              <a:defRPr/>
            </a:lvl3pPr>
            <a:lvl4pPr marL="535540" indent="-179563">
              <a:defRPr/>
            </a:lvl4pPr>
            <a:lvl5pPr marL="715103" indent="-177989"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grpSp>
        <p:nvGrpSpPr>
          <p:cNvPr id="6" name="Gruppieren 5"/>
          <p:cNvGrpSpPr/>
          <p:nvPr userDrawn="1"/>
        </p:nvGrpSpPr>
        <p:grpSpPr>
          <a:xfrm>
            <a:off x="70942" y="-578264"/>
            <a:ext cx="7628135" cy="533400"/>
            <a:chOff x="71500" y="-578264"/>
            <a:chExt cx="7688199" cy="533400"/>
          </a:xfrm>
        </p:grpSpPr>
        <p:sp>
          <p:nvSpPr>
            <p:cNvPr id="7" name="TextBox 4"/>
            <p:cNvSpPr txBox="1"/>
            <p:nvPr userDrawn="1"/>
          </p:nvSpPr>
          <p:spPr>
            <a:xfrm>
              <a:off x="71500" y="-526002"/>
              <a:ext cx="7025962" cy="436273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pPr>
                <a:lnSpc>
                  <a:spcPct val="105000"/>
                </a:lnSpc>
                <a:buClr>
                  <a:schemeClr val="accent1"/>
                </a:buClr>
              </a:pPr>
              <a:r>
                <a:rPr lang="de-DE" sz="893" dirty="0"/>
                <a:t>Einfügen von Bildern: Über Icon „Bild einfügen“, anschließend -&gt; Bild anordnen „in den Hintergrund“.</a:t>
              </a:r>
            </a:p>
            <a:p>
              <a:pPr>
                <a:lnSpc>
                  <a:spcPct val="105000"/>
                </a:lnSpc>
                <a:buClr>
                  <a:schemeClr val="accent1"/>
                </a:buClr>
              </a:pPr>
              <a:r>
                <a:rPr lang="de-DE" sz="893" dirty="0"/>
                <a:t>Bildposition</a:t>
              </a:r>
              <a:r>
                <a:rPr lang="de-DE" sz="893" baseline="0" dirty="0"/>
                <a:t> anpassen über: Doppelklick auf das Bild – Menüreiter Bildtools-&gt;Format-&gt; „Zuschneiden“-Symbol anklicken </a:t>
              </a:r>
              <a:endParaRPr lang="de-DE" sz="893" dirty="0"/>
            </a:p>
            <a:p>
              <a:pPr>
                <a:lnSpc>
                  <a:spcPct val="105000"/>
                </a:lnSpc>
                <a:buClr>
                  <a:schemeClr val="accent1"/>
                </a:buClr>
              </a:pPr>
              <a:r>
                <a:rPr lang="de-DE" sz="893" dirty="0"/>
                <a:t>Titel-Textbox kann in der Größe angepasst werden. Dabei ist das Raster zu beachten (Alt+F9).</a:t>
              </a:r>
              <a:endParaRPr lang="en-US" sz="893" dirty="0"/>
            </a:p>
          </p:txBody>
        </p:sp>
        <p:pic>
          <p:nvPicPr>
            <p:cNvPr id="9" name="Grafik 8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7073899" y="-578264"/>
              <a:ext cx="685800" cy="533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05794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luss (ohne 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0" y="2807111"/>
            <a:ext cx="9072563" cy="2336389"/>
          </a:xfrm>
          <a:solidFill>
            <a:srgbClr val="454543">
              <a:alpha val="60000"/>
            </a:srgbClr>
          </a:solidFill>
        </p:spPr>
        <p:txBody>
          <a:bodyPr lIns="504000" tIns="216000" rIns="4500000" bIns="216000"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13342" y="3775122"/>
            <a:ext cx="4058663" cy="977853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89">
                <a:solidFill>
                  <a:schemeClr val="bg1"/>
                </a:solidFill>
              </a:defRPr>
            </a:lvl1pPr>
            <a:lvl2pPr marL="453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7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09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4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8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18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5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29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968281" y="849823"/>
            <a:ext cx="3456000" cy="3456000"/>
          </a:xfrm>
          <a:solidFill>
            <a:srgbClr val="00A0E3"/>
          </a:solidFill>
        </p:spPr>
        <p:txBody>
          <a:bodyPr lIns="216000" tIns="216000" rIns="216000" bIns="252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357552" indent="-177989">
              <a:defRPr/>
            </a:lvl3pPr>
            <a:lvl4pPr marL="535540" indent="-179563">
              <a:defRPr/>
            </a:lvl4pPr>
            <a:lvl5pPr marL="715103" indent="-177989"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87718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nner (ohne 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ctrTitle"/>
          </p:nvPr>
        </p:nvSpPr>
        <p:spPr>
          <a:xfrm>
            <a:off x="0" y="2139951"/>
            <a:ext cx="7536843" cy="3003549"/>
          </a:xfrm>
          <a:solidFill>
            <a:schemeClr val="tx1">
              <a:alpha val="60000"/>
            </a:schemeClr>
          </a:solidFill>
        </p:spPr>
        <p:txBody>
          <a:bodyPr lIns="504000" tIns="432000" rIns="1512000" bIns="324000" anchor="b" anchorCtr="0"/>
          <a:lstStyle>
            <a:lvl1pPr algn="l"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6" hasCustomPrompt="1"/>
          </p:nvPr>
        </p:nvSpPr>
        <p:spPr>
          <a:xfrm>
            <a:off x="5393536" y="843742"/>
            <a:ext cx="2592000" cy="2591608"/>
          </a:xfrm>
          <a:solidFill>
            <a:srgbClr val="003955">
              <a:alpha val="80000"/>
            </a:srgbClr>
          </a:solidFill>
        </p:spPr>
        <p:txBody>
          <a:bodyPr rIns="72000" bIns="90000" anchor="b"/>
          <a:lstStyle>
            <a:lvl1pPr marL="0" indent="0" algn="r">
              <a:buNone/>
              <a:defRPr sz="12899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X.</a:t>
            </a:r>
          </a:p>
        </p:txBody>
      </p:sp>
    </p:spTree>
    <p:extLst>
      <p:ext uri="{BB962C8B-B14F-4D97-AF65-F5344CB8AC3E}">
        <p14:creationId xmlns:p14="http://schemas.microsoft.com/office/powerpoint/2010/main" val="1411239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Geringfügige Beschäftigungen und Midijobs – Stand April 2026</a:t>
            </a:r>
            <a:endParaRPr lang="de-DE" dirty="0"/>
          </a:p>
        </p:txBody>
      </p:sp>
      <p:sp>
        <p:nvSpPr>
          <p:cNvPr id="6" name="Inhaltsplatzhalter 3"/>
          <p:cNvSpPr>
            <a:spLocks noGrp="1"/>
          </p:cNvSpPr>
          <p:nvPr>
            <p:ph sz="quarter" idx="13"/>
          </p:nvPr>
        </p:nvSpPr>
        <p:spPr>
          <a:xfrm>
            <a:off x="215901" y="1286164"/>
            <a:ext cx="8640762" cy="3433619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595"/>
              </a:spcAft>
              <a:buClrTx/>
              <a:buFont typeface="+mj-lt"/>
              <a:buNone/>
              <a:tabLst>
                <a:tab pos="6847036" algn="r"/>
              </a:tabLst>
              <a:defRPr>
                <a:solidFill>
                  <a:schemeClr val="tx1"/>
                </a:solidFill>
              </a:defRPr>
            </a:lvl1pPr>
            <a:lvl2pPr marL="285754" indent="-285754">
              <a:lnSpc>
                <a:spcPct val="100000"/>
              </a:lnSpc>
              <a:spcAft>
                <a:spcPts val="595"/>
              </a:spcAft>
              <a:buClrTx/>
              <a:buFont typeface="+mj-lt"/>
              <a:buAutoNum type="arabicPeriod"/>
              <a:tabLst>
                <a:tab pos="6847036" algn="r"/>
              </a:tabLst>
              <a:defRPr/>
            </a:lvl2pPr>
            <a:lvl3pPr marL="464350" indent="-177989">
              <a:lnSpc>
                <a:spcPct val="100000"/>
              </a:lnSpc>
              <a:spcAft>
                <a:spcPts val="595"/>
              </a:spcAft>
              <a:tabLst>
                <a:tab pos="6847036" algn="r"/>
              </a:tabLst>
              <a:defRPr/>
            </a:lvl3pPr>
            <a:lvl4pPr marL="642946" indent="-179563">
              <a:lnSpc>
                <a:spcPct val="100000"/>
              </a:lnSpc>
              <a:spcAft>
                <a:spcPts val="595"/>
              </a:spcAft>
              <a:tabLst>
                <a:tab pos="6847036" algn="r"/>
              </a:tabLst>
              <a:defRPr/>
            </a:lvl4pPr>
            <a:lvl5pPr marL="821542" indent="-177989">
              <a:lnSpc>
                <a:spcPct val="100000"/>
              </a:lnSpc>
              <a:spcAft>
                <a:spcPts val="595"/>
              </a:spcAft>
              <a:tabLst>
                <a:tab pos="6847036" algn="r"/>
              </a:tabLst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96653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Geringfügige Beschäftigungen und Midijobs – Stand April 2026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8065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re Folie mit Fuß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Geringfügige Beschäftigungen und Midijobs – Stand April 2026</a:t>
            </a:r>
            <a:endParaRPr lang="de-DE" dirty="0"/>
          </a:p>
        </p:txBody>
      </p:sp>
      <p:sp>
        <p:nvSpPr>
          <p:cNvPr id="4" name="Textfeld 3"/>
          <p:cNvSpPr txBox="1"/>
          <p:nvPr userDrawn="1"/>
        </p:nvSpPr>
        <p:spPr>
          <a:xfrm>
            <a:off x="178110" y="4931059"/>
            <a:ext cx="216699" cy="138829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defPPr>
              <a:defRPr lang="de-DE"/>
            </a:defPPr>
            <a:lvl1pPr>
              <a:defRPr sz="900"/>
            </a:lvl1pPr>
          </a:lstStyle>
          <a:p>
            <a:pPr lvl="0" algn="l"/>
            <a:endParaRPr lang="de-DE" sz="794" b="0" dirty="0">
              <a:solidFill>
                <a:srgbClr val="00A0E3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929" y="0"/>
            <a:ext cx="648000" cy="648000"/>
          </a:xfrm>
          <a:prstGeom prst="rect">
            <a:avLst/>
          </a:prstGeom>
        </p:spPr>
      </p:pic>
      <p:sp>
        <p:nvSpPr>
          <p:cNvPr id="6" name="Textfeld 5"/>
          <p:cNvSpPr txBox="1"/>
          <p:nvPr userDrawn="1"/>
        </p:nvSpPr>
        <p:spPr>
          <a:xfrm>
            <a:off x="218302" y="4931059"/>
            <a:ext cx="216699" cy="138829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defPPr>
              <a:defRPr lang="de-DE"/>
            </a:defPPr>
            <a:lvl1pPr>
              <a:defRPr sz="900"/>
            </a:lvl1pPr>
          </a:lstStyle>
          <a:p>
            <a:pPr lvl="0" algn="l"/>
            <a:fld id="{BC6773A8-5694-4AAC-AA67-929489DCFB11}" type="slidenum">
              <a:rPr lang="de-DE" sz="794" b="1" smtClean="0">
                <a:solidFill>
                  <a:srgbClr val="00A0E3"/>
                </a:solidFill>
              </a:rPr>
              <a:pPr lvl="0" algn="l"/>
              <a:t>‹Nr.›</a:t>
            </a:fld>
            <a:endParaRPr lang="de-DE" sz="794" b="1" dirty="0">
              <a:solidFill>
                <a:srgbClr val="00A0E3"/>
              </a:solidFill>
            </a:endParaRPr>
          </a:p>
        </p:txBody>
      </p:sp>
      <p:sp>
        <p:nvSpPr>
          <p:cNvPr id="8" name="Textfeld 7"/>
          <p:cNvSpPr txBox="1"/>
          <p:nvPr userDrawn="1"/>
        </p:nvSpPr>
        <p:spPr>
          <a:xfrm>
            <a:off x="474194" y="4931059"/>
            <a:ext cx="58527" cy="138829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defPPr>
              <a:defRPr lang="de-DE"/>
            </a:defPPr>
            <a:lvl1pPr>
              <a:defRPr sz="900"/>
            </a:lvl1pPr>
          </a:lstStyle>
          <a:p>
            <a:pPr lvl="0" algn="l"/>
            <a:r>
              <a:rPr lang="de-DE" sz="893" b="1" dirty="0">
                <a:solidFill>
                  <a:srgbClr val="00A0E3"/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782051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re 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929" y="0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18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3"/>
          <p:cNvSpPr>
            <a:spLocks noGrp="1"/>
          </p:cNvSpPr>
          <p:nvPr>
            <p:ph sz="quarter" idx="13"/>
          </p:nvPr>
        </p:nvSpPr>
        <p:spPr>
          <a:xfrm>
            <a:off x="227275" y="1286164"/>
            <a:ext cx="4104000" cy="3446174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Inhaltsplatzhalter 3"/>
          <p:cNvSpPr>
            <a:spLocks noGrp="1"/>
          </p:cNvSpPr>
          <p:nvPr>
            <p:ph sz="quarter" idx="15"/>
          </p:nvPr>
        </p:nvSpPr>
        <p:spPr>
          <a:xfrm>
            <a:off x="4751308" y="1286607"/>
            <a:ext cx="4104000" cy="3446174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Geringfügige Beschäftigungen und Midijobs – Stand April 2026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956046519"/>
      </p:ext>
    </p:extLst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slideLayouts/slideLayout12.xml" Type="http://schemas.openxmlformats.org/officeDocument/2006/relationships/slideLayout"/><Relationship Id="rId13" Target="../slideLayouts/slideLayout13.xml" Type="http://schemas.openxmlformats.org/officeDocument/2006/relationships/slideLayout"/><Relationship Id="rId14" Target="../slideLayouts/slideLayout14.xml" Type="http://schemas.openxmlformats.org/officeDocument/2006/relationships/slideLayout"/><Relationship Id="rId15" Target="../slideLayouts/slideLayout15.xml" Type="http://schemas.openxmlformats.org/officeDocument/2006/relationships/slideLayout"/><Relationship Id="rId16" Target="../slideLayouts/slideLayout16.xml" Type="http://schemas.openxmlformats.org/officeDocument/2006/relationships/slideLayout"/><Relationship Id="rId17" Target="../slideLayouts/slideLayout17.xml" Type="http://schemas.openxmlformats.org/officeDocument/2006/relationships/slideLayout"/><Relationship Id="rId18" Target="../slideLayouts/slideLayout18.xml" Type="http://schemas.openxmlformats.org/officeDocument/2006/relationships/slideLayout"/><Relationship Id="rId19" Target="../slideLayouts/slideLayout19.xml" Type="http://schemas.openxmlformats.org/officeDocument/2006/relationships/slideLayout"/><Relationship Id="rId2" Target="../slideLayouts/slideLayout2.xml" Type="http://schemas.openxmlformats.org/officeDocument/2006/relationships/slideLayout"/><Relationship Id="rId20" Target="../slideLayouts/slideLayout20.xml" Type="http://schemas.openxmlformats.org/officeDocument/2006/relationships/slideLayout"/><Relationship Id="rId21" Target="../slideLayouts/slideLayout21.xml" Type="http://schemas.openxmlformats.org/officeDocument/2006/relationships/slideLayout"/><Relationship Id="rId22" Target="../slideLayouts/slideLayout22.xml" Type="http://schemas.openxmlformats.org/officeDocument/2006/relationships/slideLayout"/><Relationship Id="rId23" Target="../slideLayouts/slideLayout23.xml" Type="http://schemas.openxmlformats.org/officeDocument/2006/relationships/slideLayout"/><Relationship Id="rId24" Target="../slideLayouts/slideLayout24.xml" Type="http://schemas.openxmlformats.org/officeDocument/2006/relationships/slideLayout"/><Relationship Id="rId25" Target="../slideLayouts/slideLayout25.xml" Type="http://schemas.openxmlformats.org/officeDocument/2006/relationships/slideLayout"/><Relationship Id="rId26" Target="../slideLayouts/slideLayout26.xml" Type="http://schemas.openxmlformats.org/officeDocument/2006/relationships/slideLayout"/><Relationship Id="rId27" Target="../slideLayouts/slideLayout27.xml" Type="http://schemas.openxmlformats.org/officeDocument/2006/relationships/slideLayout"/><Relationship Id="rId28" Target="../slideLayouts/slideLayout28.xml" Type="http://schemas.openxmlformats.org/officeDocument/2006/relationships/slideLayout"/><Relationship Id="rId29" Target="../slideLayouts/slideLayout29.xml" Type="http://schemas.openxmlformats.org/officeDocument/2006/relationships/slideLayout"/><Relationship Id="rId3" Target="../slideLayouts/slideLayout3.xml" Type="http://schemas.openxmlformats.org/officeDocument/2006/relationships/slideLayout"/><Relationship Id="rId30" Target="../slideLayouts/slideLayout30.xml" Type="http://schemas.openxmlformats.org/officeDocument/2006/relationships/slideLayout"/><Relationship Id="rId31" Target="../slideLayouts/slideLayout31.xml" Type="http://schemas.openxmlformats.org/officeDocument/2006/relationships/slideLayout"/><Relationship Id="rId32" Target="../theme/theme1.xml" Type="http://schemas.openxmlformats.org/officeDocument/2006/relationships/theme"/><Relationship Id="rId33" Target="../media/image1.emf" Type="http://schemas.openxmlformats.org/officeDocument/2006/relationships/image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15900" y="411164"/>
            <a:ext cx="7777163" cy="64928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e-DE" dirty="0"/>
              <a:t>Headline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15900" y="1282972"/>
            <a:ext cx="8640763" cy="34493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71914" y="4931059"/>
            <a:ext cx="8283394" cy="13882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794">
                <a:solidFill>
                  <a:schemeClr val="tx1"/>
                </a:solidFill>
              </a:defRPr>
            </a:lvl1pPr>
          </a:lstStyle>
          <a:p>
            <a:r>
              <a:rPr lang="de-DE"/>
              <a:t>Geringfügige Beschäftigungen und Midijobs – Stand April 2026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218302" y="4931059"/>
            <a:ext cx="216699" cy="138829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defPPr>
              <a:defRPr lang="de-DE"/>
            </a:defPPr>
            <a:lvl1pPr>
              <a:defRPr sz="900"/>
            </a:lvl1pPr>
          </a:lstStyle>
          <a:p>
            <a:pPr lvl="0" algn="l"/>
            <a:endParaRPr lang="de-DE" sz="794" b="1" dirty="0">
              <a:solidFill>
                <a:srgbClr val="00A0E3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74194" y="4931059"/>
            <a:ext cx="58527" cy="138829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defPPr>
              <a:defRPr lang="de-DE"/>
            </a:defPPr>
            <a:lvl1pPr>
              <a:defRPr sz="900"/>
            </a:lvl1pPr>
          </a:lstStyle>
          <a:p>
            <a:pPr lvl="0" algn="l"/>
            <a:r>
              <a:rPr lang="de-DE" sz="893" b="1" dirty="0">
                <a:solidFill>
                  <a:srgbClr val="00A0E3"/>
                </a:solidFill>
              </a:rPr>
              <a:t>|</a:t>
            </a:r>
          </a:p>
        </p:txBody>
      </p:sp>
      <p:pic>
        <p:nvPicPr>
          <p:cNvPr id="27" name="Grafik 26"/>
          <p:cNvPicPr>
            <a:picLocks noChangeAspect="1"/>
          </p:cNvPicPr>
          <p:nvPr userDrawn="1"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0957" y="0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476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50" r:id="rId2"/>
    <p:sldLayoutId id="2147483684" r:id="rId3"/>
    <p:sldLayoutId id="2147483685" r:id="rId4"/>
    <p:sldLayoutId id="2147483674" r:id="rId5"/>
    <p:sldLayoutId id="2147483654" r:id="rId6"/>
    <p:sldLayoutId id="2147483688" r:id="rId7"/>
    <p:sldLayoutId id="2147483682" r:id="rId8"/>
    <p:sldLayoutId id="2147483657" r:id="rId9"/>
    <p:sldLayoutId id="2147483689" r:id="rId10"/>
    <p:sldLayoutId id="2147483692" r:id="rId11"/>
    <p:sldLayoutId id="2147483664" r:id="rId12"/>
    <p:sldLayoutId id="2147483659" r:id="rId13"/>
    <p:sldLayoutId id="2147483675" r:id="rId14"/>
    <p:sldLayoutId id="2147483690" r:id="rId15"/>
    <p:sldLayoutId id="2147483666" r:id="rId16"/>
    <p:sldLayoutId id="2147483660" r:id="rId17"/>
    <p:sldLayoutId id="2147483670" r:id="rId18"/>
    <p:sldLayoutId id="2147483676" r:id="rId19"/>
    <p:sldLayoutId id="2147483677" r:id="rId20"/>
    <p:sldLayoutId id="2147483678" r:id="rId21"/>
    <p:sldLayoutId id="2147483687" r:id="rId22"/>
    <p:sldLayoutId id="2147483661" r:id="rId23"/>
    <p:sldLayoutId id="2147483691" r:id="rId24"/>
    <p:sldLayoutId id="2147483662" r:id="rId25"/>
    <p:sldLayoutId id="2147483663" r:id="rId26"/>
    <p:sldLayoutId id="2147483667" r:id="rId27"/>
    <p:sldLayoutId id="2147483679" r:id="rId28"/>
    <p:sldLayoutId id="2147483668" r:id="rId29"/>
    <p:sldLayoutId id="2147483680" r:id="rId30"/>
    <p:sldLayoutId id="2147483686" r:id="rId31"/>
  </p:sldLayoutIdLst>
  <p:hf sldNum="0" hdr="0" dt="0"/>
  <p:txStyles>
    <p:titleStyle>
      <a:lvl1pPr algn="l" defTabSz="907268" rtl="0" eaLnBrk="1" latinLnBrk="0" hangingPunct="1">
        <a:lnSpc>
          <a:spcPts val="2481"/>
        </a:lnSpc>
        <a:spcBef>
          <a:spcPct val="0"/>
        </a:spcBef>
        <a:buNone/>
        <a:defRPr sz="2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7989" indent="-177989" algn="l" defTabSz="907268" rtl="0" eaLnBrk="1" latinLnBrk="0" hangingPunct="1">
        <a:lnSpc>
          <a:spcPct val="100000"/>
        </a:lnSpc>
        <a:spcBef>
          <a:spcPts val="0"/>
        </a:spcBef>
        <a:spcAft>
          <a:spcPts val="595"/>
        </a:spcAft>
        <a:buClr>
          <a:srgbClr val="00A0E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7552" indent="-179563" algn="l" defTabSz="907268" rtl="0" eaLnBrk="1" latinLnBrk="0" hangingPunct="1">
        <a:lnSpc>
          <a:spcPct val="100000"/>
        </a:lnSpc>
        <a:spcBef>
          <a:spcPts val="0"/>
        </a:spcBef>
        <a:spcAft>
          <a:spcPts val="595"/>
        </a:spcAft>
        <a:buClr>
          <a:srgbClr val="00A0E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35540" indent="-177989" algn="l" defTabSz="907268" rtl="0" eaLnBrk="1" latinLnBrk="0" hangingPunct="1">
        <a:lnSpc>
          <a:spcPct val="100000"/>
        </a:lnSpc>
        <a:spcBef>
          <a:spcPts val="0"/>
        </a:spcBef>
        <a:spcAft>
          <a:spcPts val="595"/>
        </a:spcAft>
        <a:buClr>
          <a:srgbClr val="00A0E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15103" indent="-179563" algn="l" defTabSz="907268" rtl="0" eaLnBrk="1" latinLnBrk="0" hangingPunct="1">
        <a:lnSpc>
          <a:spcPct val="100000"/>
        </a:lnSpc>
        <a:spcBef>
          <a:spcPts val="0"/>
        </a:spcBef>
        <a:spcAft>
          <a:spcPts val="595"/>
        </a:spcAft>
        <a:buClr>
          <a:srgbClr val="00A0E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893092" indent="-177989" algn="l" defTabSz="907268" rtl="0" eaLnBrk="1" latinLnBrk="0" hangingPunct="1">
        <a:lnSpc>
          <a:spcPct val="100000"/>
        </a:lnSpc>
        <a:spcBef>
          <a:spcPts val="0"/>
        </a:spcBef>
        <a:spcAft>
          <a:spcPts val="595"/>
        </a:spcAft>
        <a:buClr>
          <a:srgbClr val="00A0E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494986" indent="-226817" algn="l" defTabSz="907268" rtl="0" eaLnBrk="1" latinLnBrk="0" hangingPunct="1">
        <a:spcBef>
          <a:spcPct val="20000"/>
        </a:spcBef>
        <a:buFont typeface="Arial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2948620" indent="-226817" algn="l" defTabSz="907268" rtl="0" eaLnBrk="1" latinLnBrk="0" hangingPunct="1">
        <a:spcBef>
          <a:spcPct val="20000"/>
        </a:spcBef>
        <a:buFont typeface="Arial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402254" indent="-226817" algn="l" defTabSz="907268" rtl="0" eaLnBrk="1" latinLnBrk="0" hangingPunct="1">
        <a:spcBef>
          <a:spcPct val="20000"/>
        </a:spcBef>
        <a:buFont typeface="Arial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3855888" indent="-226817" algn="l" defTabSz="907268" rtl="0" eaLnBrk="1" latinLnBrk="0" hangingPunct="1">
        <a:spcBef>
          <a:spcPct val="20000"/>
        </a:spcBef>
        <a:buFont typeface="Arial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0726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1pPr>
      <a:lvl2pPr marL="453634" algn="l" defTabSz="90726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2pPr>
      <a:lvl3pPr marL="907268" algn="l" defTabSz="90726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3pPr>
      <a:lvl4pPr marL="1360902" algn="l" defTabSz="90726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4pPr>
      <a:lvl5pPr marL="1814535" algn="l" defTabSz="90726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5pPr>
      <a:lvl6pPr marL="2268169" algn="l" defTabSz="90726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6pPr>
      <a:lvl7pPr marL="2721803" algn="l" defTabSz="90726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7pPr>
      <a:lvl8pPr marL="3175437" algn="l" defTabSz="90726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8pPr>
      <a:lvl9pPr marL="3629071" algn="l" defTabSz="90726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5" pos="1497" userDrawn="1">
          <p15:clr>
            <a:srgbClr val="A4A3A4"/>
          </p15:clr>
        </p15:guide>
        <p15:guide id="7" pos="1225" userDrawn="1">
          <p15:clr>
            <a:srgbClr val="A4A3A4"/>
          </p15:clr>
        </p15:guide>
        <p15:guide id="8" pos="953" userDrawn="1">
          <p15:clr>
            <a:srgbClr val="A4A3A4"/>
          </p15:clr>
        </p15:guide>
        <p15:guide id="9" pos="680" userDrawn="1">
          <p15:clr>
            <a:srgbClr val="A4A3A4"/>
          </p15:clr>
        </p15:guide>
        <p15:guide id="10" pos="136" userDrawn="1">
          <p15:clr>
            <a:srgbClr val="5ACBF0"/>
          </p15:clr>
        </p15:guide>
        <p15:guide id="11" pos="1769" userDrawn="1">
          <p15:clr>
            <a:srgbClr val="A4A3A4"/>
          </p15:clr>
        </p15:guide>
        <p15:guide id="12" pos="2041" userDrawn="1">
          <p15:clr>
            <a:srgbClr val="A4A3A4"/>
          </p15:clr>
        </p15:guide>
        <p15:guide id="14" pos="2313" userDrawn="1">
          <p15:clr>
            <a:srgbClr val="A4A3A4"/>
          </p15:clr>
        </p15:guide>
        <p15:guide id="15" pos="2585" userDrawn="1">
          <p15:clr>
            <a:srgbClr val="A4A3A4"/>
          </p15:clr>
        </p15:guide>
        <p15:guide id="16" pos="2858" userDrawn="1">
          <p15:clr>
            <a:srgbClr val="A4A3A4"/>
          </p15:clr>
        </p15:guide>
        <p15:guide id="19" pos="3130" userDrawn="1">
          <p15:clr>
            <a:srgbClr val="A4A3A4"/>
          </p15:clr>
        </p15:guide>
        <p15:guide id="20" pos="3402" userDrawn="1">
          <p15:clr>
            <a:srgbClr val="A4A3A4"/>
          </p15:clr>
        </p15:guide>
        <p15:guide id="21" pos="3946" userDrawn="1">
          <p15:clr>
            <a:srgbClr val="A4A3A4"/>
          </p15:clr>
        </p15:guide>
        <p15:guide id="22" pos="5307" userDrawn="1">
          <p15:clr>
            <a:srgbClr val="A4A3A4"/>
          </p15:clr>
        </p15:guide>
        <p15:guide id="25" orient="horz" pos="1348" userDrawn="1">
          <p15:clr>
            <a:srgbClr val="A4A3A4"/>
          </p15:clr>
        </p15:guide>
        <p15:guide id="26" orient="horz" pos="1076" userDrawn="1">
          <p15:clr>
            <a:srgbClr val="A4A3A4"/>
          </p15:clr>
        </p15:guide>
        <p15:guide id="29" orient="horz" pos="2164" userDrawn="1">
          <p15:clr>
            <a:srgbClr val="A4A3A4"/>
          </p15:clr>
        </p15:guide>
        <p15:guide id="30" orient="horz" pos="1892" userDrawn="1">
          <p15:clr>
            <a:srgbClr val="A4A3A4"/>
          </p15:clr>
        </p15:guide>
        <p15:guide id="39" pos="5579" userDrawn="1">
          <p15:clr>
            <a:srgbClr val="5ACBF0"/>
          </p15:clr>
        </p15:guide>
        <p15:guide id="42" orient="horz" pos="531" userDrawn="1">
          <p15:clr>
            <a:srgbClr val="A4A3A4"/>
          </p15:clr>
        </p15:guide>
        <p15:guide id="43" orient="horz" pos="259" userDrawn="1">
          <p15:clr>
            <a:srgbClr val="A4A3A4"/>
          </p15:clr>
        </p15:guide>
        <p15:guide id="45" orient="horz" pos="2436" userDrawn="1">
          <p15:clr>
            <a:srgbClr val="A4A3A4"/>
          </p15:clr>
        </p15:guide>
        <p15:guide id="47" orient="horz" pos="2709" userDrawn="1">
          <p15:clr>
            <a:srgbClr val="A4A3A4"/>
          </p15:clr>
        </p15:guide>
        <p15:guide id="50" pos="408" userDrawn="1">
          <p15:clr>
            <a:srgbClr val="A4A3A4"/>
          </p15:clr>
        </p15:guide>
        <p15:guide id="51" orient="horz" userDrawn="1">
          <p15:clr>
            <a:srgbClr val="A4A3A4"/>
          </p15:clr>
        </p15:guide>
        <p15:guide id="52" orient="horz" pos="2981" userDrawn="1">
          <p15:clr>
            <a:srgbClr val="5ACBF0"/>
          </p15:clr>
        </p15:guide>
        <p15:guide id="53" orient="horz" pos="804" userDrawn="1">
          <p15:clr>
            <a:srgbClr val="5ACBF0"/>
          </p15:clr>
        </p15:guide>
        <p15:guide id="54" pos="3674" userDrawn="1">
          <p15:clr>
            <a:srgbClr val="A4A3A4"/>
          </p15:clr>
        </p15:guide>
        <p15:guide id="55" pos="4218" userDrawn="1">
          <p15:clr>
            <a:srgbClr val="A4A3A4"/>
          </p15:clr>
        </p15:guide>
        <p15:guide id="56" pos="4762" userDrawn="1">
          <p15:clr>
            <a:srgbClr val="A4A3A4"/>
          </p15:clr>
        </p15:guide>
        <p15:guide id="57" pos="5035" userDrawn="1">
          <p15:clr>
            <a:srgbClr val="A4A3A4"/>
          </p15:clr>
        </p15:guide>
        <p15:guide id="58" pos="4490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3.jpg" Type="http://schemas.openxmlformats.org/officeDocument/2006/relationships/image"/><Relationship Id="rId4" Target="../media/image1.emf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13.xml" Type="http://schemas.openxmlformats.org/officeDocument/2006/relationships/slideLayout"/><Relationship Id="rId2" Target="../media/image23.jp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2.xml" Type="http://schemas.openxmlformats.org/officeDocument/2006/relationships/slideLayout"/></Relationships>
</file>

<file path=ppt/slides/_rels/slide12.xml.rels><?xml version="1.0" encoding="UTF-8" standalone="yes"?><Relationships xmlns="http://schemas.openxmlformats.org/package/2006/relationships"><Relationship Id="rId1" Target="../slideLayouts/slideLayout13.xml" Type="http://schemas.openxmlformats.org/officeDocument/2006/relationships/slideLayout"/><Relationship Id="rId2" Target="../media/image23.jp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2.xml" Type="http://schemas.openxmlformats.org/officeDocument/2006/relationships/slideLayout"/></Relationships>
</file>

<file path=ppt/slides/_rels/slide14.xml.rels><?xml version="1.0" encoding="UTF-8" standalone="yes"?><Relationships xmlns="http://schemas.openxmlformats.org/package/2006/relationships"><Relationship Id="rId1" Target="../slideLayouts/slideLayout2.xml" Type="http://schemas.openxmlformats.org/officeDocument/2006/relationships/slideLayout"/></Relationships>
</file>

<file path=ppt/slides/_rels/slide15.xml.rels><?xml version="1.0" encoding="UTF-8" standalone="yes"?><Relationships xmlns="http://schemas.openxmlformats.org/package/2006/relationships"><Relationship Id="rId1" Target="../slideLayouts/slideLayout2.xml" Type="http://schemas.openxmlformats.org/officeDocument/2006/relationships/slideLayout"/></Relationships>
</file>

<file path=ppt/slides/_rels/slide16.xml.rels><?xml version="1.0" encoding="UTF-8" standalone="yes"?><Relationships xmlns="http://schemas.openxmlformats.org/package/2006/relationships"><Relationship Id="rId1" Target="../slideLayouts/slideLayout13.xml" Type="http://schemas.openxmlformats.org/officeDocument/2006/relationships/slideLayout"/><Relationship Id="rId2" Target="../media/image24.jp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2.xml" Type="http://schemas.openxmlformats.org/officeDocument/2006/relationships/slideLayout"/></Relationships>
</file>

<file path=ppt/slides/_rels/slide18.xml.rels><?xml version="1.0" encoding="UTF-8" standalone="yes"?><Relationships xmlns="http://schemas.openxmlformats.org/package/2006/relationships"><Relationship Id="rId1" Target="../slideLayouts/slideLayout13.xml" Type="http://schemas.openxmlformats.org/officeDocument/2006/relationships/slideLayout"/><Relationship Id="rId2" Target="../media/image25.jpe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tags/tag1.xml" Type="http://schemas.openxmlformats.org/officeDocument/2006/relationships/tags"/><Relationship Id="rId2" Target="../slideLayouts/slideLayout2.xml" Type="http://schemas.openxmlformats.org/officeDocument/2006/relationships/slideLayout"/><Relationship Id="rId3" Target="../embeddings/oleObject1.bin" Type="http://schemas.openxmlformats.org/officeDocument/2006/relationships/oleObject"/><Relationship Id="rId4" Target="../media/image26.emf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27.xml" Type="http://schemas.openxmlformats.org/officeDocument/2006/relationships/slideLayout"/><Relationship Id="rId2" Target="../media/image4.png" Type="http://schemas.openxmlformats.org/officeDocument/2006/relationships/image"/><Relationship Id="rId3" Target="../media/image5.png" Type="http://schemas.openxmlformats.org/officeDocument/2006/relationships/image"/><Relationship Id="rId4" Target="../media/image6.png" Type="http://schemas.openxmlformats.org/officeDocument/2006/relationships/image"/><Relationship Id="rId5" Target="../media/image7.png" Type="http://schemas.openxmlformats.org/officeDocument/2006/relationships/image"/><Relationship Id="rId6" Target="../media/image8.png" Type="http://schemas.openxmlformats.org/officeDocument/2006/relationships/image"/><Relationship Id="rId7" Target="../media/image9.png" Type="http://schemas.openxmlformats.org/officeDocument/2006/relationships/image"/><Relationship Id="rId8" Target="../media/image10.png" Type="http://schemas.openxmlformats.org/officeDocument/2006/relationships/image"/><Relationship Id="rId9" Target="../media/image11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13.xml" Type="http://schemas.openxmlformats.org/officeDocument/2006/relationships/slideLayout"/><Relationship Id="rId2" Target="../media/image27.jp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2.xml" Type="http://schemas.openxmlformats.org/officeDocument/2006/relationships/slideLayout"/></Relationships>
</file>

<file path=ppt/slides/_rels/slide22.xml.rels><?xml version="1.0" encoding="UTF-8" standalone="yes"?><Relationships xmlns="http://schemas.openxmlformats.org/package/2006/relationships"><Relationship Id="rId1" Target="../slideLayouts/slideLayout13.xml" Type="http://schemas.openxmlformats.org/officeDocument/2006/relationships/slideLayout"/><Relationship Id="rId2" Target="../media/image28.jp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13.xml" Type="http://schemas.openxmlformats.org/officeDocument/2006/relationships/slideLayout"/><Relationship Id="rId2" Target="../media/image29.jpe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2.xml" Type="http://schemas.openxmlformats.org/officeDocument/2006/relationships/slideLayout"/></Relationships>
</file>

<file path=ppt/slides/_rels/slide25.xml.rels><?xml version="1.0" encoding="UTF-8" standalone="yes"?><Relationships xmlns="http://schemas.openxmlformats.org/package/2006/relationships"><Relationship Id="rId1" Target="../slideLayouts/slideLayout13.xml" Type="http://schemas.openxmlformats.org/officeDocument/2006/relationships/slideLayout"/><Relationship Id="rId2" Target="../media/image30.jpe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2.xml" Type="http://schemas.openxmlformats.org/officeDocument/2006/relationships/slideLayout"/></Relationships>
</file>

<file path=ppt/slides/_rels/slide27.xml.rels><?xml version="1.0" encoding="UTF-8" standalone="yes"?><Relationships xmlns="http://schemas.openxmlformats.org/package/2006/relationships"><Relationship Id="rId1" Target="../slideLayouts/slideLayout2.xml" Type="http://schemas.openxmlformats.org/officeDocument/2006/relationships/slideLayout"/></Relationships>
</file>

<file path=ppt/slides/_rels/slide28.xml.rels><?xml version="1.0" encoding="UTF-8" standalone="yes"?><Relationships xmlns="http://schemas.openxmlformats.org/package/2006/relationships"><Relationship Id="rId1" Target="../slideLayouts/slideLayout2.xml" Type="http://schemas.openxmlformats.org/officeDocument/2006/relationships/slideLayout"/></Relationships>
</file>

<file path=ppt/slides/_rels/slide29.xml.rels><?xml version="1.0" encoding="UTF-8" standalone="yes"?><Relationships xmlns="http://schemas.openxmlformats.org/package/2006/relationships"><Relationship Id="rId1" Target="../slideLayouts/slideLayout13.xml" Type="http://schemas.openxmlformats.org/officeDocument/2006/relationships/slideLayout"/><Relationship Id="rId2" Target="../notesSlides/notesSlide4.xml" Type="http://schemas.openxmlformats.org/officeDocument/2006/relationships/notesSlide"/><Relationship Id="rId3" Target="../media/image31.jp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5.xml" Type="http://schemas.openxmlformats.org/officeDocument/2006/relationships/slideLayout"/><Relationship Id="rId10" Target="../media/image140.png" Type="http://schemas.openxmlformats.org/officeDocument/2006/relationships/image"/><Relationship Id="rId11" Target="../media/image15.png" Type="http://schemas.openxmlformats.org/officeDocument/2006/relationships/image"/><Relationship Id="rId12" Target="slide56.xml" Type="http://schemas.openxmlformats.org/officeDocument/2006/relationships/slide"/><Relationship Id="rId13" Target="../media/image150.png" Type="http://schemas.openxmlformats.org/officeDocument/2006/relationships/image"/><Relationship Id="rId14" Target="../media/image16.png" Type="http://schemas.openxmlformats.org/officeDocument/2006/relationships/image"/><Relationship Id="rId15" Target="slide67.xml" Type="http://schemas.openxmlformats.org/officeDocument/2006/relationships/slide"/><Relationship Id="rId16" Target="../media/image160.png" Type="http://schemas.openxmlformats.org/officeDocument/2006/relationships/image"/><Relationship Id="rId17" Target="../media/image17.png" Type="http://schemas.openxmlformats.org/officeDocument/2006/relationships/image"/><Relationship Id="rId18" Target="slide78.xml" Type="http://schemas.openxmlformats.org/officeDocument/2006/relationships/slide"/><Relationship Id="rId19" Target="../media/image170.png" Type="http://schemas.openxmlformats.org/officeDocument/2006/relationships/image"/><Relationship Id="rId2" Target="../media/image12.png" Type="http://schemas.openxmlformats.org/officeDocument/2006/relationships/image"/><Relationship Id="rId20" Target="../media/image18.png" Type="http://schemas.openxmlformats.org/officeDocument/2006/relationships/image"/><Relationship Id="rId21" Target="slide89.xml" Type="http://schemas.openxmlformats.org/officeDocument/2006/relationships/slide"/><Relationship Id="rId22" Target="../media/image180.png" Type="http://schemas.openxmlformats.org/officeDocument/2006/relationships/image"/><Relationship Id="rId3" Target="slide4.xml" Type="http://schemas.openxmlformats.org/officeDocument/2006/relationships/slide"/><Relationship Id="rId4" Target="../media/image120.png" Type="http://schemas.openxmlformats.org/officeDocument/2006/relationships/image"/><Relationship Id="rId5" Target="../media/image13.png" Type="http://schemas.openxmlformats.org/officeDocument/2006/relationships/image"/><Relationship Id="rId6" Target="slide7.xml" Type="http://schemas.openxmlformats.org/officeDocument/2006/relationships/slide"/><Relationship Id="rId7" Target="../media/image130.png" Type="http://schemas.openxmlformats.org/officeDocument/2006/relationships/image"/><Relationship Id="rId8" Target="../media/image14.png" Type="http://schemas.openxmlformats.org/officeDocument/2006/relationships/image"/><Relationship Id="rId9" Target="slide50.xml" Type="http://schemas.openxmlformats.org/officeDocument/2006/relationships/slide"/></Relationships>
</file>

<file path=ppt/slides/_rels/slide30.xml.rels><?xml version="1.0" encoding="UTF-8" standalone="yes"?><Relationships xmlns="http://schemas.openxmlformats.org/package/2006/relationships"><Relationship Id="rId1" Target="../slideLayouts/slideLayout2.xml" Type="http://schemas.openxmlformats.org/officeDocument/2006/relationships/slideLayout"/></Relationships>
</file>

<file path=ppt/slides/_rels/slide31.xml.rels><?xml version="1.0" encoding="UTF-8" standalone="yes"?><Relationships xmlns="http://schemas.openxmlformats.org/package/2006/relationships"><Relationship Id="rId1" Target="../slideLayouts/slideLayout2.xml" Type="http://schemas.openxmlformats.org/officeDocument/2006/relationships/slideLayout"/></Relationships>
</file>

<file path=ppt/slides/_rels/slide32.xml.rels><?xml version="1.0" encoding="UTF-8" standalone="yes"?><Relationships xmlns="http://schemas.openxmlformats.org/package/2006/relationships"><Relationship Id="rId1" Target="../slideLayouts/slideLayout13.xml" Type="http://schemas.openxmlformats.org/officeDocument/2006/relationships/slideLayout"/><Relationship Id="rId2" Target="../notesSlides/notesSlide5.xml" Type="http://schemas.openxmlformats.org/officeDocument/2006/relationships/notesSlide"/><Relationship Id="rId3" Target="../media/image31.jp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2.xml" Type="http://schemas.openxmlformats.org/officeDocument/2006/relationships/slideLayout"/></Relationships>
</file>

<file path=ppt/slides/_rels/slide34.xml.rels><?xml version="1.0" encoding="UTF-8" standalone="yes"?><Relationships xmlns="http://schemas.openxmlformats.org/package/2006/relationships"><Relationship Id="rId1" Target="../slideLayouts/slideLayout2.xml" Type="http://schemas.openxmlformats.org/officeDocument/2006/relationships/slideLayout"/></Relationships>
</file>

<file path=ppt/slides/_rels/slide35.xml.rels><?xml version="1.0" encoding="UTF-8" standalone="yes"?><Relationships xmlns="http://schemas.openxmlformats.org/package/2006/relationships"><Relationship Id="rId1" Target="../slideLayouts/slideLayout2.xml" Type="http://schemas.openxmlformats.org/officeDocument/2006/relationships/slideLayout"/></Relationships>
</file>

<file path=ppt/slides/_rels/slide36.xml.rels><?xml version="1.0" encoding="UTF-8" standalone="yes"?><Relationships xmlns="http://schemas.openxmlformats.org/package/2006/relationships"><Relationship Id="rId1" Target="../slideLayouts/slideLayout13.xml" Type="http://schemas.openxmlformats.org/officeDocument/2006/relationships/slideLayout"/><Relationship Id="rId2" Target="../media/image32.jpg" Type="http://schemas.openxmlformats.org/officeDocument/2006/relationships/image"/></Relationships>
</file>

<file path=ppt/slides/_rels/slide37.xml.rels><?xml version="1.0" encoding="UTF-8" standalone="yes"?><Relationships xmlns="http://schemas.openxmlformats.org/package/2006/relationships"><Relationship Id="rId1" Target="../slideLayouts/slideLayout2.xml" Type="http://schemas.openxmlformats.org/officeDocument/2006/relationships/slideLayout"/></Relationships>
</file>

<file path=ppt/slides/_rels/slide38.xml.rels><?xml version="1.0" encoding="UTF-8" standalone="yes"?><Relationships xmlns="http://schemas.openxmlformats.org/package/2006/relationships"><Relationship Id="rId1" Target="../slideLayouts/slideLayout13.xml" Type="http://schemas.openxmlformats.org/officeDocument/2006/relationships/slideLayout"/><Relationship Id="rId2" Target="../media/image33.jpg" Type="http://schemas.openxmlformats.org/officeDocument/2006/relationships/image"/></Relationships>
</file>

<file path=ppt/slides/_rels/slide39.xml.rels><?xml version="1.0" encoding="UTF-8" standalone="yes"?><Relationships xmlns="http://schemas.openxmlformats.org/package/2006/relationships"><Relationship Id="rId1" Target="../slideLayouts/slideLayout2.xml" Type="http://schemas.openxmlformats.org/officeDocument/2006/relationships/slideLayout"/></Relationships>
</file>

<file path=ppt/slides/_rels/slide4.xml.rels><?xml version="1.0" encoding="UTF-8" standalone="yes"?><Relationships xmlns="http://schemas.openxmlformats.org/package/2006/relationships"><Relationship Id="rId1" Target="../slideLayouts/slideLayout3.xml" Type="http://schemas.openxmlformats.org/officeDocument/2006/relationships/slideLayout"/><Relationship Id="rId2" Target="../media/image19.jpg" Type="http://schemas.openxmlformats.org/officeDocument/2006/relationships/image"/></Relationships>
</file>

<file path=ppt/slides/_rels/slide40.xml.rels><?xml version="1.0" encoding="UTF-8" standalone="yes"?><Relationships xmlns="http://schemas.openxmlformats.org/package/2006/relationships"><Relationship Id="rId1" Target="../slideLayouts/slideLayout2.xml" Type="http://schemas.openxmlformats.org/officeDocument/2006/relationships/slideLayout"/></Relationships>
</file>

<file path=ppt/slides/_rels/slide41.xml.rels><?xml version="1.0" encoding="UTF-8" standalone="yes"?><Relationships xmlns="http://schemas.openxmlformats.org/package/2006/relationships"><Relationship Id="rId1" Target="../slideLayouts/slideLayout2.xml" Type="http://schemas.openxmlformats.org/officeDocument/2006/relationships/slideLayout"/></Relationships>
</file>

<file path=ppt/slides/_rels/slide42.xml.rels><?xml version="1.0" encoding="UTF-8" standalone="yes"?><Relationships xmlns="http://schemas.openxmlformats.org/package/2006/relationships"><Relationship Id="rId1" Target="../slideLayouts/slideLayout2.xml" Type="http://schemas.openxmlformats.org/officeDocument/2006/relationships/slideLayout"/></Relationships>
</file>

<file path=ppt/slides/_rels/slide43.xml.rels><?xml version="1.0" encoding="UTF-8" standalone="yes"?><Relationships xmlns="http://schemas.openxmlformats.org/package/2006/relationships"><Relationship Id="rId1" Target="../slideLayouts/slideLayout13.xml" Type="http://schemas.openxmlformats.org/officeDocument/2006/relationships/slideLayout"/><Relationship Id="rId2" Target="../media/image34.jpg" Type="http://schemas.openxmlformats.org/officeDocument/2006/relationships/image"/></Relationships>
</file>

<file path=ppt/slides/_rels/slide44.xml.rels><?xml version="1.0" encoding="UTF-8" standalone="yes"?><Relationships xmlns="http://schemas.openxmlformats.org/package/2006/relationships"><Relationship Id="rId1" Target="../slideLayouts/slideLayout2.xml" Type="http://schemas.openxmlformats.org/officeDocument/2006/relationships/slideLayout"/></Relationships>
</file>

<file path=ppt/slides/_rels/slide45.xml.rels><?xml version="1.0" encoding="UTF-8" standalone="yes"?><Relationships xmlns="http://schemas.openxmlformats.org/package/2006/relationships"><Relationship Id="rId1" Target="../slideLayouts/slideLayout13.xml" Type="http://schemas.openxmlformats.org/officeDocument/2006/relationships/slideLayout"/><Relationship Id="rId2" Target="../media/image35.jpg" Type="http://schemas.openxmlformats.org/officeDocument/2006/relationships/image"/></Relationships>
</file>

<file path=ppt/slides/_rels/slide46.xml.rels><?xml version="1.0" encoding="UTF-8" standalone="yes"?><Relationships xmlns="http://schemas.openxmlformats.org/package/2006/relationships"><Relationship Id="rId1" Target="../slideLayouts/slideLayout12.xml" Type="http://schemas.openxmlformats.org/officeDocument/2006/relationships/slideLayout"/><Relationship Id="rId2" Target="../media/image36.jpg" Type="http://schemas.openxmlformats.org/officeDocument/2006/relationships/image"/></Relationships>
</file>

<file path=ppt/slides/_rels/slide47.xml.rels><?xml version="1.0" encoding="UTF-8" standalone="yes"?><Relationships xmlns="http://schemas.openxmlformats.org/package/2006/relationships"><Relationship Id="rId1" Target="../slideLayouts/slideLayout13.xml" Type="http://schemas.openxmlformats.org/officeDocument/2006/relationships/slideLayout"/><Relationship Id="rId2" Target="../media/image37.jpg" Type="http://schemas.openxmlformats.org/officeDocument/2006/relationships/image"/></Relationships>
</file>

<file path=ppt/slides/_rels/slide48.xml.rels><?xml version="1.0" encoding="UTF-8" standalone="yes"?><Relationships xmlns="http://schemas.openxmlformats.org/package/2006/relationships"><Relationship Id="rId1" Target="../slideLayouts/slideLayout13.xml" Type="http://schemas.openxmlformats.org/officeDocument/2006/relationships/slideLayout"/><Relationship Id="rId2" Target="../media/image38.jpg" Type="http://schemas.openxmlformats.org/officeDocument/2006/relationships/image"/></Relationships>
</file>

<file path=ppt/slides/_rels/slide49.xml.rels><?xml version="1.0" encoding="UTF-8" standalone="yes"?><Relationships xmlns="http://schemas.openxmlformats.org/package/2006/relationships"><Relationship Id="rId1" Target="../slideLayouts/slideLayout2.xml" Type="http://schemas.openxmlformats.org/officeDocument/2006/relationships/slideLayout"/></Relationships>
</file>

<file path=ppt/slides/_rels/slide5.xml.rels><?xml version="1.0" encoding="UTF-8" standalone="yes"?><Relationships xmlns="http://schemas.openxmlformats.org/package/2006/relationships"><Relationship Id="rId1" Target="../slideLayouts/slideLayout2.xml" Type="http://schemas.openxmlformats.org/officeDocument/2006/relationships/slideLayout"/><Relationship Id="rId2" Target="../notesSlides/notesSlide2.xml" Type="http://schemas.openxmlformats.org/officeDocument/2006/relationships/notesSlide"/></Relationships>
</file>

<file path=ppt/slides/_rels/slide50.xml.rels><?xml version="1.0" encoding="UTF-8" standalone="yes"?><Relationships xmlns="http://schemas.openxmlformats.org/package/2006/relationships"><Relationship Id="rId1" Target="../slideLayouts/slideLayout3.xml" Type="http://schemas.openxmlformats.org/officeDocument/2006/relationships/slideLayout"/><Relationship Id="rId2" Target="../media/image39.jpg" Type="http://schemas.openxmlformats.org/officeDocument/2006/relationships/image"/></Relationships>
</file>

<file path=ppt/slides/_rels/slide51.xml.rels><?xml version="1.0" encoding="UTF-8" standalone="yes"?><Relationships xmlns="http://schemas.openxmlformats.org/package/2006/relationships"><Relationship Id="rId1" Target="../slideLayouts/slideLayout2.xml" Type="http://schemas.openxmlformats.org/officeDocument/2006/relationships/slideLayout"/></Relationships>
</file>

<file path=ppt/slides/_rels/slide52.xml.rels><?xml version="1.0" encoding="UTF-8" standalone="yes"?><Relationships xmlns="http://schemas.openxmlformats.org/package/2006/relationships"><Relationship Id="rId1" Target="../slideLayouts/slideLayout2.xml" Type="http://schemas.openxmlformats.org/officeDocument/2006/relationships/slideLayout"/></Relationships>
</file>

<file path=ppt/slides/_rels/slide53.xml.rels><?xml version="1.0" encoding="UTF-8" standalone="yes"?><Relationships xmlns="http://schemas.openxmlformats.org/package/2006/relationships"><Relationship Id="rId1" Target="../slideLayouts/slideLayout2.xml" Type="http://schemas.openxmlformats.org/officeDocument/2006/relationships/slideLayout"/></Relationships>
</file>

<file path=ppt/slides/_rels/slide54.xml.rels><?xml version="1.0" encoding="UTF-8" standalone="yes"?><Relationships xmlns="http://schemas.openxmlformats.org/package/2006/relationships"><Relationship Id="rId1" Target="../slideLayouts/slideLayout2.xml" Type="http://schemas.openxmlformats.org/officeDocument/2006/relationships/slideLayout"/></Relationships>
</file>

<file path=ppt/slides/_rels/slide55.xml.rels><?xml version="1.0" encoding="UTF-8" standalone="yes"?><Relationships xmlns="http://schemas.openxmlformats.org/package/2006/relationships"><Relationship Id="rId1" Target="../slideLayouts/slideLayout2.xml" Type="http://schemas.openxmlformats.org/officeDocument/2006/relationships/slideLayout"/></Relationships>
</file>

<file path=ppt/slides/_rels/slide56.xml.rels><?xml version="1.0" encoding="UTF-8" standalone="yes"?><Relationships xmlns="http://schemas.openxmlformats.org/package/2006/relationships"><Relationship Id="rId1" Target="../slideLayouts/slideLayout3.xml" Type="http://schemas.openxmlformats.org/officeDocument/2006/relationships/slideLayout"/><Relationship Id="rId2" Target="../media/image40.jpg" Type="http://schemas.openxmlformats.org/officeDocument/2006/relationships/image"/></Relationships>
</file>

<file path=ppt/slides/_rels/slide57.xml.rels><?xml version="1.0" encoding="UTF-8" standalone="yes"?><Relationships xmlns="http://schemas.openxmlformats.org/package/2006/relationships"><Relationship Id="rId1" Target="../slideLayouts/slideLayout2.xml" Type="http://schemas.openxmlformats.org/officeDocument/2006/relationships/slideLayout"/></Relationships>
</file>

<file path=ppt/slides/_rels/slide58.xml.rels><?xml version="1.0" encoding="UTF-8" standalone="yes"?><Relationships xmlns="http://schemas.openxmlformats.org/package/2006/relationships"><Relationship Id="rId1" Target="../slideLayouts/slideLayout2.xml" Type="http://schemas.openxmlformats.org/officeDocument/2006/relationships/slideLayout"/></Relationships>
</file>

<file path=ppt/slides/_rels/slide59.xml.rels><?xml version="1.0" encoding="UTF-8" standalone="yes"?><Relationships xmlns="http://schemas.openxmlformats.org/package/2006/relationships"><Relationship Id="rId1" Target="../slideLayouts/slideLayout2.xml" Type="http://schemas.openxmlformats.org/officeDocument/2006/relationships/slideLayout"/></Relationships>
</file>

<file path=ppt/slides/_rels/slide6.xml.rels><?xml version="1.0" encoding="UTF-8" standalone="yes"?><Relationships xmlns="http://schemas.openxmlformats.org/package/2006/relationships"><Relationship Id="rId1" Target="../slideLayouts/slideLayout13.xml" Type="http://schemas.openxmlformats.org/officeDocument/2006/relationships/slideLayout"/><Relationship Id="rId2" Target="../notesSlides/notesSlide3.xml" Type="http://schemas.openxmlformats.org/officeDocument/2006/relationships/notesSlide"/><Relationship Id="rId3" Target="../media/image20.jpg" Type="http://schemas.openxmlformats.org/officeDocument/2006/relationships/image"/></Relationships>
</file>

<file path=ppt/slides/_rels/slide60.xml.rels><?xml version="1.0" encoding="UTF-8" standalone="yes"?><Relationships xmlns="http://schemas.openxmlformats.org/package/2006/relationships"><Relationship Id="rId1" Target="../slideLayouts/slideLayout13.xml" Type="http://schemas.openxmlformats.org/officeDocument/2006/relationships/slideLayout"/><Relationship Id="rId2" Target="../media/image41.jpg" Type="http://schemas.openxmlformats.org/officeDocument/2006/relationships/image"/></Relationships>
</file>

<file path=ppt/slides/_rels/slide61.xml.rels><?xml version="1.0" encoding="UTF-8" standalone="yes"?><Relationships xmlns="http://schemas.openxmlformats.org/package/2006/relationships"><Relationship Id="rId1" Target="../slideLayouts/slideLayout13.xml" Type="http://schemas.openxmlformats.org/officeDocument/2006/relationships/slideLayout"/><Relationship Id="rId2" Target="../media/image41.jpg" Type="http://schemas.openxmlformats.org/officeDocument/2006/relationships/image"/></Relationships>
</file>

<file path=ppt/slides/_rels/slide62.xml.rels><?xml version="1.0" encoding="UTF-8" standalone="yes"?><Relationships xmlns="http://schemas.openxmlformats.org/package/2006/relationships"><Relationship Id="rId1" Target="../slideLayouts/slideLayout13.xml" Type="http://schemas.openxmlformats.org/officeDocument/2006/relationships/slideLayout"/><Relationship Id="rId2" Target="../media/image42.jpg" Type="http://schemas.openxmlformats.org/officeDocument/2006/relationships/image"/></Relationships>
</file>

<file path=ppt/slides/_rels/slide63.xml.rels><?xml version="1.0" encoding="UTF-8" standalone="yes"?><Relationships xmlns="http://schemas.openxmlformats.org/package/2006/relationships"><Relationship Id="rId1" Target="../slideLayouts/slideLayout13.xml" Type="http://schemas.openxmlformats.org/officeDocument/2006/relationships/slideLayout"/><Relationship Id="rId2" Target="../media/image43.jpg" Type="http://schemas.openxmlformats.org/officeDocument/2006/relationships/image"/></Relationships>
</file>

<file path=ppt/slides/_rels/slide64.xml.rels><?xml version="1.0" encoding="UTF-8" standalone="yes"?><Relationships xmlns="http://schemas.openxmlformats.org/package/2006/relationships"><Relationship Id="rId1" Target="../slideLayouts/slideLayout13.xml" Type="http://schemas.openxmlformats.org/officeDocument/2006/relationships/slideLayout"/><Relationship Id="rId2" Target="../media/image44.jpg" Type="http://schemas.openxmlformats.org/officeDocument/2006/relationships/image"/></Relationships>
</file>

<file path=ppt/slides/_rels/slide65.xml.rels><?xml version="1.0" encoding="UTF-8" standalone="yes"?><Relationships xmlns="http://schemas.openxmlformats.org/package/2006/relationships"><Relationship Id="rId1" Target="../slideLayouts/slideLayout2.xml" Type="http://schemas.openxmlformats.org/officeDocument/2006/relationships/slideLayout"/></Relationships>
</file>

<file path=ppt/slides/_rels/slide66.xml.rels><?xml version="1.0" encoding="UTF-8" standalone="yes"?><Relationships xmlns="http://schemas.openxmlformats.org/package/2006/relationships"><Relationship Id="rId1" Target="../slideLayouts/slideLayout2.xml" Type="http://schemas.openxmlformats.org/officeDocument/2006/relationships/slideLayout"/></Relationships>
</file>

<file path=ppt/slides/_rels/slide67.xml.rels><?xml version="1.0" encoding="UTF-8" standalone="yes"?><Relationships xmlns="http://schemas.openxmlformats.org/package/2006/relationships"><Relationship Id="rId1" Target="../slideLayouts/slideLayout3.xml" Type="http://schemas.openxmlformats.org/officeDocument/2006/relationships/slideLayout"/><Relationship Id="rId2" Target="../media/image45.jpg" Type="http://schemas.openxmlformats.org/officeDocument/2006/relationships/image"/></Relationships>
</file>

<file path=ppt/slides/_rels/slide68.xml.rels><?xml version="1.0" encoding="UTF-8" standalone="yes"?><Relationships xmlns="http://schemas.openxmlformats.org/package/2006/relationships"><Relationship Id="rId1" Target="../slideLayouts/slideLayout13.xml" Type="http://schemas.openxmlformats.org/officeDocument/2006/relationships/slideLayout"/><Relationship Id="rId2" Target="../media/image46.jpeg" Type="http://schemas.openxmlformats.org/officeDocument/2006/relationships/image"/></Relationships>
</file>

<file path=ppt/slides/_rels/slide69.xml.rels><?xml version="1.0" encoding="UTF-8" standalone="yes"?><Relationships xmlns="http://schemas.openxmlformats.org/package/2006/relationships"><Relationship Id="rId1" Target="../slideLayouts/slideLayout2.xml" Type="http://schemas.openxmlformats.org/officeDocument/2006/relationships/slideLayout"/></Relationships>
</file>

<file path=ppt/slides/_rels/slide7.xml.rels><?xml version="1.0" encoding="UTF-8" standalone="yes"?><Relationships xmlns="http://schemas.openxmlformats.org/package/2006/relationships"><Relationship Id="rId1" Target="../slideLayouts/slideLayout3.xml" Type="http://schemas.openxmlformats.org/officeDocument/2006/relationships/slideLayout"/><Relationship Id="rId2" Target="../media/image21.jpg" Type="http://schemas.openxmlformats.org/officeDocument/2006/relationships/image"/></Relationships>
</file>

<file path=ppt/slides/_rels/slide70.xml.rels><?xml version="1.0" encoding="UTF-8" standalone="yes"?><Relationships xmlns="http://schemas.openxmlformats.org/package/2006/relationships"><Relationship Id="rId1" Target="../slideLayouts/slideLayout2.xml" Type="http://schemas.openxmlformats.org/officeDocument/2006/relationships/slideLayout"/></Relationships>
</file>

<file path=ppt/slides/_rels/slide71.xml.rels><?xml version="1.0" encoding="UTF-8" standalone="yes"?><Relationships xmlns="http://schemas.openxmlformats.org/package/2006/relationships"><Relationship Id="rId1" Target="../slideLayouts/slideLayout2.xml" Type="http://schemas.openxmlformats.org/officeDocument/2006/relationships/slideLayout"/><Relationship Id="rId2" Target="../notesSlides/notesSlide6.xml" Type="http://schemas.openxmlformats.org/officeDocument/2006/relationships/notesSlide"/></Relationships>
</file>

<file path=ppt/slides/_rels/slide72.xml.rels><?xml version="1.0" encoding="UTF-8" standalone="yes"?><Relationships xmlns="http://schemas.openxmlformats.org/package/2006/relationships"><Relationship Id="rId1" Target="../slideLayouts/slideLayout2.xml" Type="http://schemas.openxmlformats.org/officeDocument/2006/relationships/slideLayout"/><Relationship Id="rId2" Target="../notesSlides/notesSlide7.xml" Type="http://schemas.openxmlformats.org/officeDocument/2006/relationships/notesSlide"/><Relationship Id="rId3" Target="../media/image47.png" Type="http://schemas.openxmlformats.org/officeDocument/2006/relationships/image"/></Relationships>
</file>

<file path=ppt/slides/_rels/slide73.xml.rels><?xml version="1.0" encoding="UTF-8" standalone="yes"?><Relationships xmlns="http://schemas.openxmlformats.org/package/2006/relationships"><Relationship Id="rId1" Target="../slideLayouts/slideLayout2.xml" Type="http://schemas.openxmlformats.org/officeDocument/2006/relationships/slideLayout"/><Relationship Id="rId2" Target="../notesSlides/notesSlide8.xml" Type="http://schemas.openxmlformats.org/officeDocument/2006/relationships/notesSlide"/><Relationship Id="rId3" Target="../media/image48.png" Type="http://schemas.openxmlformats.org/officeDocument/2006/relationships/image"/></Relationships>
</file>

<file path=ppt/slides/_rels/slide74.xml.rels><?xml version="1.0" encoding="UTF-8" standalone="yes"?><Relationships xmlns="http://schemas.openxmlformats.org/package/2006/relationships"><Relationship Id="rId1" Target="../slideLayouts/slideLayout2.xml" Type="http://schemas.openxmlformats.org/officeDocument/2006/relationships/slideLayout"/><Relationship Id="rId2" Target="../notesSlides/notesSlide9.xml" Type="http://schemas.openxmlformats.org/officeDocument/2006/relationships/notesSlide"/></Relationships>
</file>

<file path=ppt/slides/_rels/slide75.xml.rels><?xml version="1.0" encoding="UTF-8" standalone="yes"?><Relationships xmlns="http://schemas.openxmlformats.org/package/2006/relationships"><Relationship Id="rId1" Target="../slideLayouts/slideLayout13.xml" Type="http://schemas.openxmlformats.org/officeDocument/2006/relationships/slideLayout"/><Relationship Id="rId2" Target="../notesSlides/notesSlide10.xml" Type="http://schemas.openxmlformats.org/officeDocument/2006/relationships/notesSlide"/><Relationship Id="rId3" Target="../media/image47.jpg" Type="http://schemas.openxmlformats.org/officeDocument/2006/relationships/image"/></Relationships>
</file>

<file path=ppt/slides/_rels/slide76.xml.rels><?xml version="1.0" encoding="UTF-8" standalone="yes"?><Relationships xmlns="http://schemas.openxmlformats.org/package/2006/relationships"><Relationship Id="rId1" Target="../slideLayouts/slideLayout13.xml" Type="http://schemas.openxmlformats.org/officeDocument/2006/relationships/slideLayout"/><Relationship Id="rId2" Target="../notesSlides/notesSlide11.xml" Type="http://schemas.openxmlformats.org/officeDocument/2006/relationships/notesSlide"/><Relationship Id="rId3" Target="../media/image48.jpg" Type="http://schemas.openxmlformats.org/officeDocument/2006/relationships/image"/></Relationships>
</file>

<file path=ppt/slides/_rels/slide77.xml.rels><?xml version="1.0" encoding="UTF-8" standalone="yes"?><Relationships xmlns="http://schemas.openxmlformats.org/package/2006/relationships"><Relationship Id="rId1" Target="../slideLayouts/slideLayout2.xml" Type="http://schemas.openxmlformats.org/officeDocument/2006/relationships/slideLayout"/></Relationships>
</file>

<file path=ppt/slides/_rels/slide78.xml.rels><?xml version="1.0" encoding="UTF-8" standalone="yes"?><Relationships xmlns="http://schemas.openxmlformats.org/package/2006/relationships"><Relationship Id="rId1" Target="../slideLayouts/slideLayout3.xml" Type="http://schemas.openxmlformats.org/officeDocument/2006/relationships/slideLayout"/><Relationship Id="rId2" Target="../media/image49.jpg" Type="http://schemas.openxmlformats.org/officeDocument/2006/relationships/image"/></Relationships>
</file>

<file path=ppt/slides/_rels/slide79.xml.rels><?xml version="1.0" encoding="UTF-8" standalone="yes"?><Relationships xmlns="http://schemas.openxmlformats.org/package/2006/relationships"><Relationship Id="rId1" Target="../tags/tag2.xml" Type="http://schemas.openxmlformats.org/officeDocument/2006/relationships/tags"/><Relationship Id="rId2" Target="../slideLayouts/slideLayout2.xml" Type="http://schemas.openxmlformats.org/officeDocument/2006/relationships/slideLayout"/><Relationship Id="rId3" Target="../embeddings/oleObject2.bin" Type="http://schemas.openxmlformats.org/officeDocument/2006/relationships/oleObject"/><Relationship Id="rId4" Target="../media/image50.emf" Type="http://schemas.openxmlformats.org/officeDocument/2006/relationships/image"/><Relationship Id="rId5" Target="../media/image51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13.xml" Type="http://schemas.openxmlformats.org/officeDocument/2006/relationships/slideLayout"/><Relationship Id="rId2" Target="../media/image22.jpeg" Type="http://schemas.openxmlformats.org/officeDocument/2006/relationships/image"/></Relationships>
</file>

<file path=ppt/slides/_rels/slide80.xml.rels><?xml version="1.0" encoding="UTF-8" standalone="yes"?><Relationships xmlns="http://schemas.openxmlformats.org/package/2006/relationships"><Relationship Id="rId1" Target="../tags/tag3.xml" Type="http://schemas.openxmlformats.org/officeDocument/2006/relationships/tags"/><Relationship Id="rId2" Target="../slideLayouts/slideLayout9.xml" Type="http://schemas.openxmlformats.org/officeDocument/2006/relationships/slideLayout"/><Relationship Id="rId3" Target="../embeddings/oleObject3.bin" Type="http://schemas.openxmlformats.org/officeDocument/2006/relationships/oleObject"/><Relationship Id="rId4" Target="../media/image50.emf" Type="http://schemas.openxmlformats.org/officeDocument/2006/relationships/image"/><Relationship Id="rId5" Target="../media/image52.png" Type="http://schemas.openxmlformats.org/officeDocument/2006/relationships/image"/><Relationship Id="rId6" Target="../media/image53.png" Type="http://schemas.openxmlformats.org/officeDocument/2006/relationships/image"/></Relationships>
</file>

<file path=ppt/slides/_rels/slide81.xml.rels><?xml version="1.0" encoding="UTF-8" standalone="yes"?><Relationships xmlns="http://schemas.openxmlformats.org/package/2006/relationships"><Relationship Id="rId1" Target="../tags/tag4.xml" Type="http://schemas.openxmlformats.org/officeDocument/2006/relationships/tags"/><Relationship Id="rId2" Target="../slideLayouts/slideLayout2.xml" Type="http://schemas.openxmlformats.org/officeDocument/2006/relationships/slideLayout"/><Relationship Id="rId3" Target="../embeddings/oleObject3.bin" Type="http://schemas.openxmlformats.org/officeDocument/2006/relationships/oleObject"/><Relationship Id="rId4" Target="../media/image50.emf" Type="http://schemas.openxmlformats.org/officeDocument/2006/relationships/image"/><Relationship Id="rId5" Target="../media/image54.png" Type="http://schemas.openxmlformats.org/officeDocument/2006/relationships/image"/></Relationships>
</file>

<file path=ppt/slides/_rels/slide82.xml.rels><?xml version="1.0" encoding="UTF-8" standalone="yes"?><Relationships xmlns="http://schemas.openxmlformats.org/package/2006/relationships"><Relationship Id="rId1" Target="../tags/tag5.xml" Type="http://schemas.openxmlformats.org/officeDocument/2006/relationships/tags"/><Relationship Id="rId2" Target="../slideLayouts/slideLayout2.xml" Type="http://schemas.openxmlformats.org/officeDocument/2006/relationships/slideLayout"/><Relationship Id="rId3" Target="../embeddings/oleObject2.bin" Type="http://schemas.openxmlformats.org/officeDocument/2006/relationships/oleObject"/><Relationship Id="rId4" Target="../media/image50.emf" Type="http://schemas.openxmlformats.org/officeDocument/2006/relationships/image"/><Relationship Id="rId5" Target="../media/image55.png" Type="http://schemas.openxmlformats.org/officeDocument/2006/relationships/image"/></Relationships>
</file>

<file path=ppt/slides/_rels/slide83.xml.rels><?xml version="1.0" encoding="UTF-8" standalone="yes"?><Relationships xmlns="http://schemas.openxmlformats.org/package/2006/relationships"><Relationship Id="rId1" Target="../tags/tag6.xml" Type="http://schemas.openxmlformats.org/officeDocument/2006/relationships/tags"/><Relationship Id="rId2" Target="../slideLayouts/slideLayout2.xml" Type="http://schemas.openxmlformats.org/officeDocument/2006/relationships/slideLayout"/><Relationship Id="rId3" Target="../embeddings/oleObject4.bin" Type="http://schemas.openxmlformats.org/officeDocument/2006/relationships/oleObject"/><Relationship Id="rId4" Target="../media/image50.emf" Type="http://schemas.openxmlformats.org/officeDocument/2006/relationships/image"/><Relationship Id="rId5" Target="../media/image56.jpeg" Type="http://schemas.openxmlformats.org/officeDocument/2006/relationships/image"/></Relationships>
</file>

<file path=ppt/slides/_rels/slide84.xml.rels><?xml version="1.0" encoding="UTF-8" standalone="yes"?><Relationships xmlns="http://schemas.openxmlformats.org/package/2006/relationships"><Relationship Id="rId1" Target="../tags/tag7.xml" Type="http://schemas.openxmlformats.org/officeDocument/2006/relationships/tags"/><Relationship Id="rId2" Target="../slideLayouts/slideLayout2.xml" Type="http://schemas.openxmlformats.org/officeDocument/2006/relationships/slideLayout"/><Relationship Id="rId3" Target="../embeddings/oleObject5.bin" Type="http://schemas.openxmlformats.org/officeDocument/2006/relationships/oleObject"/><Relationship Id="rId4" Target="../media/image50.emf" Type="http://schemas.openxmlformats.org/officeDocument/2006/relationships/image"/><Relationship Id="rId5" Target="../media/image57.png" Type="http://schemas.openxmlformats.org/officeDocument/2006/relationships/image"/></Relationships>
</file>

<file path=ppt/slides/_rels/slide85.xml.rels><?xml version="1.0" encoding="UTF-8" standalone="yes"?><Relationships xmlns="http://schemas.openxmlformats.org/package/2006/relationships"><Relationship Id="rId1" Target="../tags/tag8.xml" Type="http://schemas.openxmlformats.org/officeDocument/2006/relationships/tags"/><Relationship Id="rId2" Target="../slideLayouts/slideLayout2.xml" Type="http://schemas.openxmlformats.org/officeDocument/2006/relationships/slideLayout"/><Relationship Id="rId3" Target="../embeddings/oleObject2.bin" Type="http://schemas.openxmlformats.org/officeDocument/2006/relationships/oleObject"/><Relationship Id="rId4" Target="../media/image50.emf" Type="http://schemas.openxmlformats.org/officeDocument/2006/relationships/image"/><Relationship Id="rId5" Target="../media/image58.png" Type="http://schemas.openxmlformats.org/officeDocument/2006/relationships/image"/></Relationships>
</file>

<file path=ppt/slides/_rels/slide86.xml.rels><?xml version="1.0" encoding="UTF-8" standalone="yes"?><Relationships xmlns="http://schemas.openxmlformats.org/package/2006/relationships"><Relationship Id="rId1" Target="../tags/tag9.xml" Type="http://schemas.openxmlformats.org/officeDocument/2006/relationships/tags"/><Relationship Id="rId2" Target="../slideLayouts/slideLayout2.xml" Type="http://schemas.openxmlformats.org/officeDocument/2006/relationships/slideLayout"/><Relationship Id="rId3" Target="../embeddings/oleObject5.bin" Type="http://schemas.openxmlformats.org/officeDocument/2006/relationships/oleObject"/><Relationship Id="rId4" Target="../media/image50.emf" Type="http://schemas.openxmlformats.org/officeDocument/2006/relationships/image"/><Relationship Id="rId5" Target="../media/image59.png" Type="http://schemas.openxmlformats.org/officeDocument/2006/relationships/image"/><Relationship Id="rId6" Target="../media/image60.jpeg" Type="http://schemas.openxmlformats.org/officeDocument/2006/relationships/image"/></Relationships>
</file>

<file path=ppt/slides/_rels/slide87.xml.rels><?xml version="1.0" encoding="UTF-8" standalone="yes"?><Relationships xmlns="http://schemas.openxmlformats.org/package/2006/relationships"><Relationship Id="rId1" Target="../tags/tag10.xml" Type="http://schemas.openxmlformats.org/officeDocument/2006/relationships/tags"/><Relationship Id="rId2" Target="../slideLayouts/slideLayout2.xml" Type="http://schemas.openxmlformats.org/officeDocument/2006/relationships/slideLayout"/><Relationship Id="rId3" Target="../embeddings/oleObject2.bin" Type="http://schemas.openxmlformats.org/officeDocument/2006/relationships/oleObject"/><Relationship Id="rId4" Target="../media/image50.emf" Type="http://schemas.openxmlformats.org/officeDocument/2006/relationships/image"/><Relationship Id="rId5" Target="../media/image61.png" Type="http://schemas.openxmlformats.org/officeDocument/2006/relationships/image"/></Relationships>
</file>

<file path=ppt/slides/_rels/slide88.xml.rels><?xml version="1.0" encoding="UTF-8" standalone="yes"?><Relationships xmlns="http://schemas.openxmlformats.org/package/2006/relationships"><Relationship Id="rId1" Target="../tags/tag11.xml" Type="http://schemas.openxmlformats.org/officeDocument/2006/relationships/tags"/><Relationship Id="rId2" Target="../slideLayouts/slideLayout2.xml" Type="http://schemas.openxmlformats.org/officeDocument/2006/relationships/slideLayout"/><Relationship Id="rId3" Target="../embeddings/oleObject2.bin" Type="http://schemas.openxmlformats.org/officeDocument/2006/relationships/oleObject"/><Relationship Id="rId4" Target="../media/image50.emf" Type="http://schemas.openxmlformats.org/officeDocument/2006/relationships/image"/><Relationship Id="rId5" Target="../media/image62.png" Type="http://schemas.openxmlformats.org/officeDocument/2006/relationships/image"/></Relationships>
</file>

<file path=ppt/slides/_rels/slide89.xml.rels><?xml version="1.0" encoding="UTF-8" standalone="yes"?><Relationships xmlns="http://schemas.openxmlformats.org/package/2006/relationships"><Relationship Id="rId1" Target="../slideLayouts/slideLayout3.xml" Type="http://schemas.openxmlformats.org/officeDocument/2006/relationships/slideLayout"/><Relationship Id="rId2" Target="../media/image63.jp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6.xml" Type="http://schemas.openxmlformats.org/officeDocument/2006/relationships/slideLayout"/></Relationships>
</file>

<file path=ppt/slides/_rels/slide90.xml.rels><?xml version="1.0" encoding="UTF-8" standalone="yes"?><Relationships xmlns="http://schemas.openxmlformats.org/package/2006/relationships"><Relationship Id="rId1" Target="../slideLayouts/slideLayout13.xml" Type="http://schemas.openxmlformats.org/officeDocument/2006/relationships/slideLayout"/><Relationship Id="rId2" Target="../notesSlides/notesSlide12.xml" Type="http://schemas.openxmlformats.org/officeDocument/2006/relationships/notesSlide"/><Relationship Id="rId3" Target="../media/image64.jpg" Type="http://schemas.openxmlformats.org/officeDocument/2006/relationships/image"/><Relationship Id="rId4" Target="https://www.tk.de/firmenkunden" TargetMode="External" Type="http://schemas.openxmlformats.org/officeDocument/2006/relationships/hyperlink"/></Relationships>
</file>

<file path=ppt/slides/_rels/slide91.xml.rels><?xml version="1.0" encoding="UTF-8" standalone="yes"?><Relationships xmlns="http://schemas.openxmlformats.org/package/2006/relationships"><Relationship Id="rId1" Target="../slideLayouts/slideLayout2.xml" Type="http://schemas.openxmlformats.org/officeDocument/2006/relationships/slideLayout"/><Relationship Id="rId2" Target="https://www.tk.de/resource/blob/2031418/cf599e87c82be88a391e3f34e7379d80/beratungsblatt-geringfuegige-beschaeftigung-data.pdf" TargetMode="External" Type="http://schemas.openxmlformats.org/officeDocument/2006/relationships/hyperlink"/><Relationship Id="rId3" Target="https://www.tk.de/resource/blob/2031420/6359aeb786190d57a1ce2c2a5c681bfe/beratungsblatt-beschaeftigung-im-uebergangs-midijobbereich-data.pdf" TargetMode="External" Type="http://schemas.openxmlformats.org/officeDocument/2006/relationships/hyperlink"/><Relationship Id="rId4" Target="https://www.tk.de/firmenkunden/versicherung/versicherung-faq/versicherung-uebergangsbereich-2037832" TargetMode="External" Type="http://schemas.openxmlformats.org/officeDocument/2006/relationships/hyperlink"/><Relationship Id="rId5" Target="https://www.tk.de/firmenkunden/versicherung/versicherung-faq/versicherung-uebergangsbereich/entscheidungshilfe-minijob-oder-kurzfristige-beschaeftigung-2037938" TargetMode="External" Type="http://schemas.openxmlformats.org/officeDocument/2006/relationships/hyperlink"/><Relationship Id="rId6" Target="https://www.tk.de/resource/blob/2132868/0dfe83f2419c6e5ebbf8fc34b533dd15/geringfuegigkeits-rl-fassung-v--05-01-2026-data.pdf" TargetMode="External" Type="http://schemas.openxmlformats.org/officeDocument/2006/relationships/hyperlink"/><Relationship Id="rId7" Target="https://www.tk.de/resource/blob/2146132/11f5ebfb9d41df01434891bccf1b933a/rundschreiben-20-12-2022-zu-uebergangsbereich-data.pdf" TargetMode="External" Type="http://schemas.openxmlformats.org/officeDocument/2006/relationships/hyperlink"/><Relationship Id="rId8" Target="https://www.tk.de/firmenkunden/versicherung/beitraege-faq/minijobs-und-midijobs/minijobrechner-2066898" TargetMode="External" Type="http://schemas.openxmlformats.org/officeDocument/2006/relationships/hyperlink"/><Relationship Id="rId9" Target="https://www.tk.de/firmenkunden/versicherung/beitraege-faq/minijobs-und-midijobs/beitragspflichtiges-entgelt-fuer-uebergangsbereich-berechnen-2037942" TargetMode="External" Type="http://schemas.openxmlformats.org/officeDocument/2006/relationships/hyperlink"/></Relationships>
</file>

<file path=ppt/slides/_rels/slide92.xml.rels><?xml version="1.0" encoding="UTF-8" standalone="yes"?><Relationships xmlns="http://schemas.openxmlformats.org/package/2006/relationships"><Relationship Id="rId1" Target="../slideLayouts/slideLayout2.xml" Type="http://schemas.openxmlformats.org/officeDocument/2006/relationships/slideLayout"/><Relationship Id="rId2" Target="https://www.tk.de/firmenkunden/service/fachthemen/webinare/tk-update-sozialversicherung-die-naechsten-termine-2164742" TargetMode="External" Type="http://schemas.openxmlformats.org/officeDocument/2006/relationships/hyperlink"/><Relationship Id="rId3" Target="https://youtu.be/x86QYOFDr0U" TargetMode="External" Type="http://schemas.openxmlformats.org/officeDocument/2006/relationships/hyperlink"/><Relationship Id="rId4" Target="https://www.tk.de/firmenkunden/service/fachthemen/webinare-2032060" TargetMode="External" Type="http://schemas.openxmlformats.org/officeDocument/2006/relationships/hyperlink"/><Relationship Id="rId5" Target="https://www.tk.de/firmenkunden/service/fachthemen/webinare/mediathek-webinare-2134336" TargetMode="External" Type="http://schemas.openxmlformats.org/officeDocument/2006/relationships/hyperlink"/><Relationship Id="rId6" Target="https://www.tk.de/firmenkunden/service/fachthemen/tk-lex-2032120" TargetMode="External" Type="http://schemas.openxmlformats.org/officeDocument/2006/relationships/hyperlink"/></Relationships>
</file>

<file path=ppt/slides/_rels/slide93.xml.rels><?xml version="1.0" encoding="UTF-8" standalone="yes"?><Relationships xmlns="http://schemas.openxmlformats.org/package/2006/relationships"><Relationship Id="rId1" Target="../slideLayouts/slideLayout2.xml" Type="http://schemas.openxmlformats.org/officeDocument/2006/relationships/slideLayout"/></Relationships>
</file>

<file path=ppt/slides/_rels/slide94.xml.rels><?xml version="1.0" encoding="UTF-8" standalone="yes"?><Relationships xmlns="http://schemas.openxmlformats.org/package/2006/relationships"><Relationship Id="rId1" Target="../tags/tag12.xml" Type="http://schemas.openxmlformats.org/officeDocument/2006/relationships/tags"/><Relationship Id="rId2" Target="../slideLayouts/slideLayout30.xml" Type="http://schemas.openxmlformats.org/officeDocument/2006/relationships/slideLayout"/><Relationship Id="rId3" Target="../embeddings/oleObject6.bin" Type="http://schemas.openxmlformats.org/officeDocument/2006/relationships/oleObject"/><Relationship Id="rId4" Target="../media/image50.emf" Type="http://schemas.openxmlformats.org/officeDocument/2006/relationships/image"/><Relationship Id="rId5" Target="../media/image65.jpeg" Type="http://schemas.openxmlformats.org/officeDocument/2006/relationships/image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/>
          <p:cNvPicPr>
            <a:picLocks noChangeAspect="1" noGrp="1"/>
          </p:cNvPicPr>
          <p:nvPr>
            <p:ph idx="14" sz="quarter" type="pic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05" t="7505"/>
          <a:stretch/>
        </p:blipFill>
        <p:spPr>
          <a:xfrm flipH="1">
            <a:off x="0" y="0"/>
            <a:ext cx="9118800" cy="5143500"/>
          </a:xfrm>
        </p:spPr>
      </p:pic>
      <p:sp>
        <p:nvSpPr>
          <p:cNvPr id="6" name="Untertitel 3">
            <a:extLst>
              <a:ext uri="{FF2B5EF4-FFF2-40B4-BE49-F238E27FC236}">
                <a16:creationId xmlns:a16="http://schemas.microsoft.com/office/drawing/2014/main" id="{1A7708C5-FB2E-368F-816C-7E892636480F}"/>
              </a:ext>
            </a:extLst>
          </p:cNvPr>
          <p:cNvSpPr>
            <a:spLocks noGrp="1"/>
          </p:cNvSpPr>
          <p:nvPr>
            <p:ph idx="1" type="subTitle"/>
          </p:nvPr>
        </p:nvSpPr>
        <p:spPr>
          <a:xfrm>
            <a:off x="4968875" y="4079890"/>
            <a:ext cx="3214663" cy="557400"/>
          </a:xfrm>
        </p:spPr>
        <p:txBody>
          <a:bodyPr/>
          <a:lstStyle/>
          <a:p>
            <a:endParaRPr dirty="0"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1E146F2-2762-AF64-E808-50069142B94C}"/>
              </a:ext>
            </a:extLst>
          </p:cNvPr>
          <p:cNvSpPr txBox="1">
            <a:spLocks/>
          </p:cNvSpPr>
          <p:nvPr/>
        </p:nvSpPr>
        <p:spPr>
          <a:xfrm>
            <a:off x="4896321" y="842963"/>
            <a:ext cx="3528542" cy="3889375"/>
          </a:xfrm>
          <a:prstGeom prst="rect">
            <a:avLst/>
          </a:prstGeom>
          <a:solidFill>
            <a:srgbClr val="454543">
              <a:alpha val="60000"/>
            </a:srgbClr>
          </a:solidFill>
        </p:spPr>
        <p:txBody>
          <a:bodyPr anchor="t" anchorCtr="0" bIns="540000" lIns="432000" rIns="180000" rtlCol="0" tIns="540000" vert="horz">
            <a:noAutofit/>
          </a:bodyPr>
          <a:lstStyle>
            <a:lvl1pPr algn="l" defTabSz="907268" eaLnBrk="1" hangingPunct="1" latinLnBrk="0" rtl="0">
              <a:lnSpc>
                <a:spcPct val="100000"/>
              </a:lnSpc>
              <a:spcBef>
                <a:spcPct val="0"/>
              </a:spcBef>
              <a:buNone/>
              <a:defRPr b="1" kern="1200"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dirty="0" lang="de-DE" sz="2381"/>
            </a:br>
            <a:r>
              <a:rPr dirty="0" lang="de-DE" sz="2400"/>
              <a:t>Geringfügige Beschäftigungen </a:t>
            </a:r>
            <a:r>
              <a:rPr lang="de-DE" sz="2400"/>
              <a:t>und Midijobs</a:t>
            </a:r>
            <a:br>
              <a:rPr dirty="0" lang="de-DE" sz="2381"/>
            </a:br>
            <a:br>
              <a:rPr dirty="0" lang="de-DE" sz="2381"/>
            </a:br>
            <a:r>
              <a:rPr b="1" baseline="0" cap="none" dirty="0" i="0" kern="1200" kumimoji="0" lang="de-DE" noProof="0" normalizeH="0" spc="0" strike="noStrike" sz="1600" u="none">
                <a:ln>
                  <a:noFill/>
                </a:ln>
                <a:solidFill>
                  <a:srgbClr val="95DC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Fachinformation</a:t>
            </a:r>
            <a:r>
              <a:rPr b="1" baseline="0" cap="none" dirty="0" i="0" kern="1200" kumimoji="0" lang="de-DE" noProof="0" normalizeH="0" spc="0" strike="noStrike" sz="1600" u="none">
                <a:ln>
                  <a:noFill/>
                </a:ln>
                <a:solidFill>
                  <a:srgbClr val="003955">
                    <a:lumMod val="25000"/>
                    <a:lumOff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für Firmenkunden 2026</a:t>
            </a:r>
            <a:br>
              <a:rPr b="1" baseline="0" cap="none" dirty="0" i="0" kern="1200" kumimoji="0" lang="de-DE" noProof="0" normalizeH="0" spc="0" strike="noStrike" sz="1050" u="none">
                <a:ln>
                  <a:noFill/>
                </a:ln>
                <a:solidFill>
                  <a:srgbClr val="9BBB59">
                    <a:lumMod val="25000"/>
                    <a:lumOff val="75000"/>
                  </a:srgbClr>
                </a:solidFill>
                <a:effectLst/>
                <a:uLnTx/>
                <a:uFillTx/>
                <a:latin charset="0" panose="020B0604030504040204" pitchFamily="34" typeface="Verdana"/>
                <a:ea charset="0" panose="020B0604030504040204" pitchFamily="34" typeface="Verdana"/>
                <a:cs typeface="+mn-cs"/>
              </a:rPr>
            </a:br>
            <a:br>
              <a:rPr b="1" baseline="0" cap="none" dirty="0" i="0" kern="1200" kumimoji="0" lang="de-DE" noProof="0" normalizeH="0" spc="0" strike="noStrike" sz="1050" u="none">
                <a:ln>
                  <a:noFill/>
                </a:ln>
                <a:solidFill>
                  <a:srgbClr val="9BBB59">
                    <a:lumMod val="25000"/>
                    <a:lumOff val="75000"/>
                  </a:srgb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b="1" baseline="0" cap="none" dirty="0" i="0" kern="0" kumimoji="0" lang="de-DE" noProof="0" normalizeH="0" spc="0" strike="noStrike" sz="1200" u="none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Stand</a:t>
            </a:r>
            <a:r>
              <a:rPr b="1" baseline="0" cap="none" dirty="0" i="0" kern="0" kumimoji="0" lang="de-DE" noProof="0" normalizeH="0" spc="-40" strike="noStrike" sz="1200" u="none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b="1" baseline="0" cap="none" dirty="0" i="0" kern="0" kumimoji="0" lang="de-DE" noProof="0" normalizeH="0" spc="-10" strike="noStrike" sz="1200" u="none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04/2026</a:t>
            </a:r>
            <a:br>
              <a:rPr dirty="0" lang="de-DE" sz="2381"/>
            </a:br>
            <a:br>
              <a:rPr dirty="0" lang="de-DE" sz="1984"/>
            </a:br>
            <a:br>
              <a:rPr dirty="0" lang="de-DE"/>
            </a:br>
            <a:br>
              <a:rPr dirty="0" lang="de-DE"/>
            </a:br>
            <a:br>
              <a:rPr dirty="0" lang="de-DE"/>
            </a:br>
            <a:endParaRPr dirty="0" lang="de-DE"/>
          </a:p>
        </p:txBody>
      </p:sp>
      <p:sp>
        <p:nvSpPr>
          <p:cNvPr id="7" name="Textplatzhalter 4"/>
          <p:cNvSpPr>
            <a:spLocks noGrp="1"/>
          </p:cNvSpPr>
          <p:nvPr>
            <p:ph idx="15" sz="quarter" type="body"/>
          </p:nvPr>
        </p:nvSpPr>
        <p:spPr>
          <a:blipFill>
            <a:blip r:embed="rId4"/>
            <a:stretch>
              <a:fillRect/>
            </a:stretch>
          </a:blipFill>
        </p:spPr>
        <p:txBody>
          <a:bodyPr/>
          <a:lstStyle>
            <a:lvl1pPr indent="0" marL="0">
              <a:buNone/>
              <a:defRPr sz="600"/>
            </a:lvl1pPr>
          </a:lstStyle>
          <a:p>
            <a:pPr lvl="0"/>
            <a:r>
              <a:rPr dirty="0"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767149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idx="11" sz="quarter" type="ftr"/>
          </p:nvPr>
        </p:nvSpPr>
        <p:spPr/>
        <p:txBody>
          <a:bodyPr/>
          <a:lstStyle/>
          <a:p>
            <a:r>
              <a:rPr lang="de-DE"/>
              <a:t>Geringfügige Beschäftigungen und Midijobs – Stand April 2026</a:t>
            </a:r>
            <a:endParaRPr dirty="0" lang="de-DE"/>
          </a:p>
        </p:txBody>
      </p:sp>
      <p:pic>
        <p:nvPicPr>
          <p:cNvPr id="12" name="Bildplatzhalter 11">
            <a:extLst>
              <a:ext uri="{FF2B5EF4-FFF2-40B4-BE49-F238E27FC236}">
                <a16:creationId xmlns:a16="http://schemas.microsoft.com/office/drawing/2014/main" id="{EEB0E1C0-56F6-4F9F-980E-03E808D92DB3}"/>
              </a:ext>
            </a:extLst>
          </p:cNvPr>
          <p:cNvPicPr>
            <a:picLocks noChangeAspect="1" noGrp="1"/>
          </p:cNvPicPr>
          <p:nvPr>
            <p:ph idx="14" sz="quarter" type="pic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" l="6910" r="38878" t="-18"/>
          <a:stretch/>
        </p:blipFill>
        <p:spPr>
          <a:xfrm>
            <a:off x="6262577" y="1286164"/>
            <a:ext cx="2809986" cy="3457575"/>
          </a:xfrm>
        </p:spPr>
      </p:pic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C2A0C63-7A8F-466D-8E8D-F6B0E9FDDF9C}"/>
              </a:ext>
            </a:extLst>
          </p:cNvPr>
          <p:cNvSpPr>
            <a:spLocks noGrp="1"/>
          </p:cNvSpPr>
          <p:nvPr>
            <p:ph idx="13" sz="quarter"/>
          </p:nvPr>
        </p:nvSpPr>
        <p:spPr/>
        <p:txBody>
          <a:bodyPr/>
          <a:lstStyle/>
          <a:p>
            <a:pPr indent="0" marL="0">
              <a:buNone/>
            </a:pPr>
            <a:r>
              <a:rPr dirty="0" lang="de-DE"/>
              <a:t>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lang="de-DE"/>
              <a:t>Geringfügig entlohnte Beschäftigungen</a:t>
            </a:r>
            <a:br>
              <a:rPr dirty="0" lang="de-DE"/>
            </a:br>
            <a:r>
              <a:rPr b="0" dirty="0" lang="de-DE" sz="1800"/>
              <a:t>Beispiel 1 – Befreiung von der Rentenversicherung</a:t>
            </a:r>
            <a:endParaRPr dirty="0" lang="de-DE"/>
          </a:p>
        </p:txBody>
      </p:sp>
      <p:sp>
        <p:nvSpPr>
          <p:cNvPr id="7" name="Rechteck 6"/>
          <p:cNvSpPr/>
          <p:nvPr/>
        </p:nvSpPr>
        <p:spPr>
          <a:xfrm>
            <a:off x="86698" y="4892751"/>
            <a:ext cx="25840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b="1" dirty="0" lang="de-DE" sz="800">
                <a:solidFill>
                  <a:srgbClr val="00A0E3"/>
                </a:solidFill>
              </a:rPr>
              <a:t>5</a:t>
            </a:r>
            <a:endParaRPr dirty="0"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64E9B5A-5389-424D-88D5-A665301EA111}"/>
              </a:ext>
            </a:extLst>
          </p:cNvPr>
          <p:cNvSpPr/>
          <p:nvPr/>
        </p:nvSpPr>
        <p:spPr>
          <a:xfrm>
            <a:off x="215900" y="1286164"/>
            <a:ext cx="5605661" cy="105987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 bIns="9525" lIns="9525" numCol="1" rIns="9525" rtlCol="0" spcCol="1270" spcFirstLastPara="0" tIns="9525" vert="horz" wrap="square">
            <a:noAutofit/>
          </a:bodyPr>
          <a:lstStyle/>
          <a:p>
            <a:pPr indent="-285750" marL="285750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400">
                <a:solidFill>
                  <a:schemeClr val="tx1"/>
                </a:solidFill>
              </a:rPr>
              <a:t>Minijob			          ab 	15.5.2026</a:t>
            </a:r>
          </a:p>
          <a:p>
            <a:pPr indent="-285750" marL="285750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400">
                <a:solidFill>
                  <a:schemeClr val="tx1"/>
                </a:solidFill>
              </a:rPr>
              <a:t>Antrag auf RV-Freiheit beim AG:		22.5.2026</a:t>
            </a:r>
          </a:p>
          <a:p>
            <a:pPr indent="-285750" marL="285750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400">
                <a:solidFill>
                  <a:schemeClr val="tx1"/>
                </a:solidFill>
              </a:rPr>
              <a:t>Meldung an Einzugsstelle: mit nächster Entgeltabrechnung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F5B739F6-7307-457A-9693-DF220B3B52EE}"/>
              </a:ext>
            </a:extLst>
          </p:cNvPr>
          <p:cNvSpPr/>
          <p:nvPr/>
        </p:nvSpPr>
        <p:spPr>
          <a:xfrm>
            <a:off x="215899" y="3014951"/>
            <a:ext cx="5605661" cy="150733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 bIns="9525" lIns="9525" numCol="1" rIns="9525" rtlCol="0" spcCol="1270" spcFirstLastPara="0" tIns="9525" vert="horz" wrap="square">
            <a:noAutofit/>
          </a:bodyPr>
          <a:lstStyle/>
          <a:p>
            <a:pPr indent="-285750" marL="285750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400">
                <a:solidFill>
                  <a:schemeClr val="tx1"/>
                </a:solidFill>
              </a:rPr>
              <a:t>Kein Widerspruch der Minijob-Zentrale innerhalb eines Monats nach Eingang der SV-Meldung</a:t>
            </a:r>
          </a:p>
          <a:p>
            <a:pPr indent="-285750" marL="285750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400">
                <a:solidFill>
                  <a:schemeClr val="tx1"/>
                </a:solidFill>
              </a:rPr>
              <a:t>RV: ab 15.5.2026 Befreiung von der Versicherungspflicht,</a:t>
            </a:r>
            <a:br>
              <a:rPr dirty="0" lang="de-DE" sz="1400">
                <a:solidFill>
                  <a:schemeClr val="tx1"/>
                </a:solidFill>
              </a:rPr>
            </a:br>
            <a:r>
              <a:rPr dirty="0" lang="de-DE" sz="1400">
                <a:solidFill>
                  <a:schemeClr val="tx1"/>
                </a:solidFill>
              </a:rPr>
              <a:t>AG zahlt pauschale RV-Beiträge (15 %)</a:t>
            </a:r>
          </a:p>
        </p:txBody>
      </p:sp>
    </p:spTree>
    <p:extLst>
      <p:ext uri="{BB962C8B-B14F-4D97-AF65-F5344CB8AC3E}">
        <p14:creationId xmlns:p14="http://schemas.microsoft.com/office/powerpoint/2010/main" val="2431020520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9"/>
      <p:bldP animBg="1" grpId="0" spid="10"/>
    </p:bld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72A8212-396E-C1F6-50A6-E3F137E4480C}"/>
              </a:ext>
            </a:extLst>
          </p:cNvPr>
          <p:cNvSpPr>
            <a:spLocks noGrp="1"/>
          </p:cNvSpPr>
          <p:nvPr>
            <p:ph idx="11" sz="quarter" type="ftr"/>
          </p:nvPr>
        </p:nvSpPr>
        <p:spPr/>
        <p:txBody>
          <a:bodyPr/>
          <a:lstStyle/>
          <a:p>
            <a:r>
              <a:rPr lang="de-DE"/>
              <a:t>Geringfügige Beschäftigungen und Midijobs – Stand April 2026</a:t>
            </a:r>
            <a:endParaRPr dirty="0"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195C0F1-4B6B-987E-9EFF-B5E7B205F239}"/>
              </a:ext>
            </a:extLst>
          </p:cNvPr>
          <p:cNvSpPr>
            <a:spLocks noGrp="1"/>
          </p:cNvSpPr>
          <p:nvPr>
            <p:ph idx="13" sz="quarter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DA5E24B-9C57-9325-4AD5-2DB56F721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dirty="0" lang="de-DE"/>
              <a:t>Geringfügig entlohnte Beschäftigungen</a:t>
            </a:r>
            <a:br>
              <a:rPr dirty="0" lang="de-DE" sz="1800"/>
            </a:br>
            <a:r>
              <a:rPr b="0" dirty="0" lang="de-DE" sz="1800"/>
              <a:t>Aufhebung der Befreiung von der RV-Pflicht</a:t>
            </a:r>
            <a:endParaRPr dirty="0"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327074A-7D7F-7C5A-8BE7-65BBE14D57BC}"/>
              </a:ext>
            </a:extLst>
          </p:cNvPr>
          <p:cNvSpPr/>
          <p:nvPr/>
        </p:nvSpPr>
        <p:spPr>
          <a:xfrm>
            <a:off x="86698" y="4892751"/>
            <a:ext cx="25840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b="1" dirty="0" lang="de-DE" sz="800">
                <a:solidFill>
                  <a:srgbClr val="00A0E3"/>
                </a:solidFill>
              </a:rPr>
              <a:t>6</a:t>
            </a:r>
            <a:endParaRPr dirty="0" lang="de-DE"/>
          </a:p>
        </p:txBody>
      </p:sp>
      <p:sp>
        <p:nvSpPr>
          <p:cNvPr id="6" name="L-Form 5">
            <a:extLst>
              <a:ext uri="{FF2B5EF4-FFF2-40B4-BE49-F238E27FC236}">
                <a16:creationId xmlns:a16="http://schemas.microsoft.com/office/drawing/2014/main" id="{CFADA2DA-F19B-84B1-1103-86C050743EEF}"/>
              </a:ext>
            </a:extLst>
          </p:cNvPr>
          <p:cNvSpPr/>
          <p:nvPr/>
        </p:nvSpPr>
        <p:spPr>
          <a:xfrm rot="5400000">
            <a:off x="860501" y="2113128"/>
            <a:ext cx="1494224" cy="2486355"/>
          </a:xfrm>
          <a:prstGeom prst="corner">
            <a:avLst>
              <a:gd fmla="val 16120" name="adj1"/>
              <a:gd fmla="val 16110" name="adj2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89D9D80E-52A8-3F3C-5811-FFF2F2E6B9E1}"/>
              </a:ext>
            </a:extLst>
          </p:cNvPr>
          <p:cNvSpPr/>
          <p:nvPr/>
        </p:nvSpPr>
        <p:spPr>
          <a:xfrm>
            <a:off x="611078" y="2856012"/>
            <a:ext cx="2244695" cy="1967607"/>
          </a:xfrm>
          <a:custGeom>
            <a:avLst/>
            <a:gdLst>
              <a:gd fmla="*/ 0 w 2244695" name="connsiteX0"/>
              <a:gd fmla="*/ 0 h 1967607" name="connsiteY0"/>
              <a:gd fmla="*/ 2244695 w 2244695" name="connsiteX1"/>
              <a:gd fmla="*/ 0 h 1967607" name="connsiteY1"/>
              <a:gd fmla="*/ 2244695 w 2244695" name="connsiteX2"/>
              <a:gd fmla="*/ 1967607 h 1967607" name="connsiteY2"/>
              <a:gd fmla="*/ 0 w 2244695" name="connsiteX3"/>
              <a:gd fmla="*/ 1967607 h 1967607" name="connsiteY3"/>
              <a:gd fmla="*/ 0 w 2244695" name="connsiteX4"/>
              <a:gd fmla="*/ 0 h 1967607" name="connsiteY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b="b" l="l" r="r" t="t"/>
            <a:pathLst>
              <a:path h="1967607" w="2244695">
                <a:moveTo>
                  <a:pt x="0" y="0"/>
                </a:moveTo>
                <a:lnTo>
                  <a:pt x="2244695" y="0"/>
                </a:lnTo>
                <a:lnTo>
                  <a:pt x="2244695" y="1967607"/>
                </a:lnTo>
                <a:lnTo>
                  <a:pt x="0" y="196760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anchor="t" anchorCtr="0" bIns="53340" lIns="53340" numCol="1" rIns="53340" spcCol="1270" spcFirstLastPara="0" tIns="53340" vert="horz" wrap="square">
            <a:noAutofit/>
          </a:bodyPr>
          <a:lstStyle/>
          <a:p>
            <a:pPr algn="l" defTabSz="622300" indent="0" lvl="0" mar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b="1" dirty="0" kern="1200" lang="de-DE" sz="1400"/>
              <a:t>Schritt 1</a:t>
            </a:r>
          </a:p>
          <a:p>
            <a:pPr defTabSz="622300" lv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b="1" dirty="0" lang="de-DE" sz="1400"/>
              <a:t>schriftlicher oder elektronischer </a:t>
            </a:r>
            <a:r>
              <a:rPr dirty="0" kern="1200" lang="de-DE" sz="1400"/>
              <a:t>Antrag vom Arbeitnehmer</a:t>
            </a:r>
          </a:p>
        </p:txBody>
      </p:sp>
      <p:sp>
        <p:nvSpPr>
          <p:cNvPr id="8" name="Gleichschenkliges Dreieck 7">
            <a:extLst>
              <a:ext uri="{FF2B5EF4-FFF2-40B4-BE49-F238E27FC236}">
                <a16:creationId xmlns:a16="http://schemas.microsoft.com/office/drawing/2014/main" id="{6944C5B6-2A97-0196-67D4-7CA7F84A746A}"/>
              </a:ext>
            </a:extLst>
          </p:cNvPr>
          <p:cNvSpPr/>
          <p:nvPr/>
        </p:nvSpPr>
        <p:spPr>
          <a:xfrm>
            <a:off x="2432246" y="1930079"/>
            <a:ext cx="423527" cy="423527"/>
          </a:xfrm>
          <a:prstGeom prst="triangle">
            <a:avLst>
              <a:gd fmla="val 100000" name="adj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9" name="L-Form 8">
            <a:extLst>
              <a:ext uri="{FF2B5EF4-FFF2-40B4-BE49-F238E27FC236}">
                <a16:creationId xmlns:a16="http://schemas.microsoft.com/office/drawing/2014/main" id="{9CB4672A-09D4-E6C3-82D8-E34315AF0FAB}"/>
              </a:ext>
            </a:extLst>
          </p:cNvPr>
          <p:cNvSpPr/>
          <p:nvPr/>
        </p:nvSpPr>
        <p:spPr>
          <a:xfrm rot="5400000">
            <a:off x="3608447" y="1433146"/>
            <a:ext cx="1494224" cy="2486355"/>
          </a:xfrm>
          <a:prstGeom prst="corner">
            <a:avLst>
              <a:gd fmla="val 16120" name="adj1"/>
              <a:gd fmla="val 16110" name="adj2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6A635668-C88D-E474-2E2F-461701A1530B}"/>
              </a:ext>
            </a:extLst>
          </p:cNvPr>
          <p:cNvSpPr/>
          <p:nvPr/>
        </p:nvSpPr>
        <p:spPr>
          <a:xfrm>
            <a:off x="3359025" y="2176030"/>
            <a:ext cx="2486356" cy="1967607"/>
          </a:xfrm>
          <a:custGeom>
            <a:avLst/>
            <a:gdLst>
              <a:gd fmla="*/ 0 w 2244695" name="connsiteX0"/>
              <a:gd fmla="*/ 0 h 1967607" name="connsiteY0"/>
              <a:gd fmla="*/ 2244695 w 2244695" name="connsiteX1"/>
              <a:gd fmla="*/ 0 h 1967607" name="connsiteY1"/>
              <a:gd fmla="*/ 2244695 w 2244695" name="connsiteX2"/>
              <a:gd fmla="*/ 1967607 h 1967607" name="connsiteY2"/>
              <a:gd fmla="*/ 0 w 2244695" name="connsiteX3"/>
              <a:gd fmla="*/ 1967607 h 1967607" name="connsiteY3"/>
              <a:gd fmla="*/ 0 w 2244695" name="connsiteX4"/>
              <a:gd fmla="*/ 0 h 1967607" name="connsiteY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b="b" l="l" r="r" t="t"/>
            <a:pathLst>
              <a:path h="1967607" w="2244695">
                <a:moveTo>
                  <a:pt x="0" y="0"/>
                </a:moveTo>
                <a:lnTo>
                  <a:pt x="2244695" y="0"/>
                </a:lnTo>
                <a:lnTo>
                  <a:pt x="2244695" y="1967607"/>
                </a:lnTo>
                <a:lnTo>
                  <a:pt x="0" y="196760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anchor="t" anchorCtr="0" bIns="53340" lIns="53340" numCol="1" rIns="53340" spcCol="1270" spcFirstLastPara="0" tIns="53340" vert="horz" wrap="square">
            <a:noAutofit/>
          </a:bodyPr>
          <a:lstStyle/>
          <a:p>
            <a:pPr algn="l" defTabSz="622300" indent="0" lvl="0" mar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b="1" dirty="0" kern="1200" lang="de-DE" sz="1400"/>
              <a:t>Schritt 2</a:t>
            </a:r>
          </a:p>
          <a:p>
            <a:pPr defTabSz="622300" indent="-180975" lvl="0" marL="1809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400"/>
              <a:t>Arbeitgeber übermittelt die Aufhebung der Befreiung von der RV-Pflicht</a:t>
            </a:r>
          </a:p>
          <a:p>
            <a:pPr defTabSz="622300" indent="-180975" lvl="0" marL="1809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400"/>
              <a:t>BGR RV „1“</a:t>
            </a:r>
          </a:p>
          <a:p>
            <a:pPr algn="l" defTabSz="622300" indent="-180975" lvl="0" marL="1809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kern="1200" lang="de-DE" sz="1400"/>
              <a:t>im DEÜV-Meldeverfahren</a:t>
            </a:r>
          </a:p>
        </p:txBody>
      </p:sp>
      <p:sp>
        <p:nvSpPr>
          <p:cNvPr id="11" name="Gleichschenkliges Dreieck 10">
            <a:extLst>
              <a:ext uri="{FF2B5EF4-FFF2-40B4-BE49-F238E27FC236}">
                <a16:creationId xmlns:a16="http://schemas.microsoft.com/office/drawing/2014/main" id="{A20738EC-F486-53E1-02D0-4B9818C39C7E}"/>
              </a:ext>
            </a:extLst>
          </p:cNvPr>
          <p:cNvSpPr/>
          <p:nvPr/>
        </p:nvSpPr>
        <p:spPr>
          <a:xfrm>
            <a:off x="5180192" y="1250097"/>
            <a:ext cx="423527" cy="423527"/>
          </a:xfrm>
          <a:prstGeom prst="triangle">
            <a:avLst>
              <a:gd fmla="val 100000" name="adj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12" name="L-Form 11">
            <a:extLst>
              <a:ext uri="{FF2B5EF4-FFF2-40B4-BE49-F238E27FC236}">
                <a16:creationId xmlns:a16="http://schemas.microsoft.com/office/drawing/2014/main" id="{3A3DDC3F-A7A0-74D7-4DC8-D8B088843EA6}"/>
              </a:ext>
            </a:extLst>
          </p:cNvPr>
          <p:cNvSpPr/>
          <p:nvPr/>
        </p:nvSpPr>
        <p:spPr>
          <a:xfrm rot="5400000">
            <a:off x="6356393" y="753165"/>
            <a:ext cx="1494224" cy="2486355"/>
          </a:xfrm>
          <a:prstGeom prst="corner">
            <a:avLst>
              <a:gd fmla="val 16120" name="adj1"/>
              <a:gd fmla="val 16110" name="adj2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A87ACAD1-7C6A-8259-8318-5004D6F0A550}"/>
              </a:ext>
            </a:extLst>
          </p:cNvPr>
          <p:cNvSpPr/>
          <p:nvPr/>
        </p:nvSpPr>
        <p:spPr>
          <a:xfrm>
            <a:off x="6106970" y="1496048"/>
            <a:ext cx="2244695" cy="2141856"/>
          </a:xfrm>
          <a:custGeom>
            <a:avLst/>
            <a:gdLst>
              <a:gd fmla="*/ 0 w 2244695" name="connsiteX0"/>
              <a:gd fmla="*/ 0 h 1967607" name="connsiteY0"/>
              <a:gd fmla="*/ 2244695 w 2244695" name="connsiteX1"/>
              <a:gd fmla="*/ 0 h 1967607" name="connsiteY1"/>
              <a:gd fmla="*/ 2244695 w 2244695" name="connsiteX2"/>
              <a:gd fmla="*/ 1967607 h 1967607" name="connsiteY2"/>
              <a:gd fmla="*/ 0 w 2244695" name="connsiteX3"/>
              <a:gd fmla="*/ 1967607 h 1967607" name="connsiteY3"/>
              <a:gd fmla="*/ 0 w 2244695" name="connsiteX4"/>
              <a:gd fmla="*/ 0 h 1967607" name="connsiteY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b="b" l="l" r="r" t="t"/>
            <a:pathLst>
              <a:path h="1967607" w="2244695">
                <a:moveTo>
                  <a:pt x="0" y="0"/>
                </a:moveTo>
                <a:lnTo>
                  <a:pt x="2244695" y="0"/>
                </a:lnTo>
                <a:lnTo>
                  <a:pt x="2244695" y="1967607"/>
                </a:lnTo>
                <a:lnTo>
                  <a:pt x="0" y="196760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anchor="t" anchorCtr="0" bIns="53340" lIns="53340" numCol="1" rIns="53340" spcCol="1270" spcFirstLastPara="0" tIns="53340" vert="horz" wrap="square">
            <a:noAutofit/>
          </a:bodyPr>
          <a:lstStyle/>
          <a:p>
            <a:pPr algn="l" defTabSz="622300" indent="0" lvl="0" mar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b="1" dirty="0" kern="1200" lang="de-DE" sz="1400"/>
              <a:t>Schritt 3</a:t>
            </a:r>
          </a:p>
          <a:p>
            <a:pPr defTabSz="622300" lv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A0E3"/>
              </a:buClr>
            </a:pPr>
            <a:r>
              <a:rPr dirty="0" lang="de-DE" sz="1400"/>
              <a:t>Befreiung bewilligt:</a:t>
            </a:r>
          </a:p>
          <a:p>
            <a:pPr defTabSz="622300" indent="-180975" lvl="0" marL="1809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400"/>
              <a:t>kein Widerspruch der Minijob-Zentrale</a:t>
            </a:r>
          </a:p>
          <a:p>
            <a:pPr defTabSz="622300" indent="-180975" lvl="0" marL="1809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400"/>
              <a:t>Aufhebung der Befreiung von der RV-Pflicht bindend</a:t>
            </a:r>
            <a:endParaRPr dirty="0" kern="1200" lang="de-DE" sz="1400"/>
          </a:p>
        </p:txBody>
      </p:sp>
    </p:spTree>
    <p:extLst>
      <p:ext uri="{BB962C8B-B14F-4D97-AF65-F5344CB8AC3E}">
        <p14:creationId xmlns:p14="http://schemas.microsoft.com/office/powerpoint/2010/main" val="1856222695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7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9">
                      <p:stCondLst>
                        <p:cond delay="indefinite"/>
                      </p:stCondLst>
                      <p:childTnLst>
                        <p:par>
                          <p:cTn fill="hold" id="10">
                            <p:stCondLst>
                              <p:cond delay="0"/>
                            </p:stCondLst>
                            <p:childTnLst>
                              <p:par>
                                <p:cTn fill="hold" id="11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3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15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7">
                      <p:stCondLst>
                        <p:cond delay="indefinite"/>
                      </p:stCondLst>
                      <p:childTnLst>
                        <p:par>
                          <p:cTn fill="hold" id="18">
                            <p:stCondLst>
                              <p:cond delay="0"/>
                            </p:stCondLst>
                            <p:childTnLst>
                              <p:par>
                                <p:cTn fill="hold" id="1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21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23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grpId="0" spid="7"/>
      <p:bldP grpId="0" spid="10"/>
      <p:bldP grpId="0" spid="13"/>
    </p:bld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idx="11" sz="quarter" type="ftr"/>
          </p:nvPr>
        </p:nvSpPr>
        <p:spPr/>
        <p:txBody>
          <a:bodyPr/>
          <a:lstStyle/>
          <a:p>
            <a:r>
              <a:rPr lang="de-DE"/>
              <a:t>Geringfügige Beschäftigungen und Midijobs – Stand April 2026</a:t>
            </a:r>
            <a:endParaRPr dirty="0" lang="de-DE"/>
          </a:p>
        </p:txBody>
      </p:sp>
      <p:pic>
        <p:nvPicPr>
          <p:cNvPr id="12" name="Bildplatzhalter 11">
            <a:extLst>
              <a:ext uri="{FF2B5EF4-FFF2-40B4-BE49-F238E27FC236}">
                <a16:creationId xmlns:a16="http://schemas.microsoft.com/office/drawing/2014/main" id="{EEB0E1C0-56F6-4F9F-980E-03E808D92DB3}"/>
              </a:ext>
            </a:extLst>
          </p:cNvPr>
          <p:cNvPicPr>
            <a:picLocks noChangeAspect="1" noGrp="1"/>
          </p:cNvPicPr>
          <p:nvPr>
            <p:ph idx="14" sz="quarter" type="pic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" l="6910" r="38878" t="-18"/>
          <a:stretch/>
        </p:blipFill>
        <p:spPr>
          <a:xfrm>
            <a:off x="6262577" y="1286164"/>
            <a:ext cx="2809986" cy="3457575"/>
          </a:xfrm>
        </p:spPr>
      </p:pic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C2A0C63-7A8F-466D-8E8D-F6B0E9FDDF9C}"/>
              </a:ext>
            </a:extLst>
          </p:cNvPr>
          <p:cNvSpPr>
            <a:spLocks noGrp="1"/>
          </p:cNvSpPr>
          <p:nvPr>
            <p:ph idx="13" sz="quarter"/>
          </p:nvPr>
        </p:nvSpPr>
        <p:spPr/>
        <p:txBody>
          <a:bodyPr/>
          <a:lstStyle/>
          <a:p>
            <a:pPr indent="0" marL="0">
              <a:buNone/>
            </a:pPr>
            <a:r>
              <a:rPr dirty="0" lang="de-DE"/>
              <a:t>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lang="de-DE"/>
              <a:t>Geringfügig entlohnte Beschäftigungen</a:t>
            </a:r>
            <a:br>
              <a:rPr dirty="0" lang="de-DE"/>
            </a:br>
            <a:r>
              <a:rPr b="0" dirty="0" lang="de-DE" sz="1800"/>
              <a:t>Beispiel 2 – Aufhebung der Befreiung von der RV-Pflicht</a:t>
            </a:r>
            <a:endParaRPr dirty="0" lang="de-DE"/>
          </a:p>
        </p:txBody>
      </p:sp>
      <p:sp>
        <p:nvSpPr>
          <p:cNvPr id="7" name="Rechteck 6"/>
          <p:cNvSpPr/>
          <p:nvPr/>
        </p:nvSpPr>
        <p:spPr>
          <a:xfrm>
            <a:off x="86698" y="4892751"/>
            <a:ext cx="25840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b="1" dirty="0" lang="de-DE" sz="800">
                <a:solidFill>
                  <a:srgbClr val="00A0E3"/>
                </a:solidFill>
              </a:rPr>
              <a:t>7</a:t>
            </a:r>
            <a:endParaRPr dirty="0"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64E9B5A-5389-424D-88D5-A665301EA111}"/>
              </a:ext>
            </a:extLst>
          </p:cNvPr>
          <p:cNvSpPr/>
          <p:nvPr/>
        </p:nvSpPr>
        <p:spPr>
          <a:xfrm>
            <a:off x="215900" y="1286164"/>
            <a:ext cx="5605661" cy="200566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 bIns="9525" lIns="9525" numCol="1" rIns="9525" rtlCol="0" spcCol="1270" spcFirstLastPara="0" tIns="9525" vert="horz" wrap="square">
            <a:noAutofit/>
          </a:bodyPr>
          <a:lstStyle/>
          <a:p>
            <a:pPr indent="-285750" marL="285750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400">
                <a:solidFill>
                  <a:schemeClr val="tx1"/>
                </a:solidFill>
              </a:rPr>
              <a:t>Minijob mit Befreiung von </a:t>
            </a:r>
            <a:r>
              <a:rPr lang="de-DE" sz="1400">
                <a:solidFill>
                  <a:schemeClr val="tx1"/>
                </a:solidFill>
              </a:rPr>
              <a:t>der RV-Pflicht </a:t>
            </a:r>
            <a:r>
              <a:rPr dirty="0" lang="de-DE" sz="1400">
                <a:solidFill>
                  <a:schemeClr val="tx1"/>
                </a:solidFill>
              </a:rPr>
              <a:t>ab Beschäftigungsbeginn</a:t>
            </a:r>
          </a:p>
          <a:p>
            <a:pPr indent="-285750" marL="285750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400">
                <a:solidFill>
                  <a:schemeClr val="tx1"/>
                </a:solidFill>
              </a:rPr>
              <a:t>Antrag auf Aufhebung der Befreiung </a:t>
            </a:r>
            <a:br>
              <a:rPr dirty="0" lang="de-DE" sz="1400">
                <a:solidFill>
                  <a:schemeClr val="tx1"/>
                </a:solidFill>
              </a:rPr>
            </a:br>
            <a:r>
              <a:rPr dirty="0" lang="de-DE" sz="1400">
                <a:solidFill>
                  <a:schemeClr val="tx1"/>
                </a:solidFill>
              </a:rPr>
              <a:t>von der RV-Pflicht beim AG: 		17.8.2026</a:t>
            </a:r>
          </a:p>
          <a:p>
            <a:pPr indent="-285750" marL="285750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400">
                <a:solidFill>
                  <a:schemeClr val="tx1"/>
                </a:solidFill>
              </a:rPr>
              <a:t>Meldung nach Ablauf des Monats </a:t>
            </a:r>
            <a:br>
              <a:rPr dirty="0" lang="de-DE" sz="1400">
                <a:solidFill>
                  <a:schemeClr val="tx1"/>
                </a:solidFill>
              </a:rPr>
            </a:br>
            <a:r>
              <a:rPr dirty="0" lang="de-DE" sz="1400">
                <a:solidFill>
                  <a:schemeClr val="tx1"/>
                </a:solidFill>
              </a:rPr>
              <a:t>August 2026 an Einzugsstelle</a:t>
            </a:r>
          </a:p>
          <a:p>
            <a:pPr indent="-285750" marL="285750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400">
                <a:solidFill>
                  <a:schemeClr val="tx1"/>
                </a:solidFill>
              </a:rPr>
              <a:t>Kein Widerspruch der Minijob-Zentrale innerhalb </a:t>
            </a:r>
            <a:br>
              <a:rPr dirty="0" lang="de-DE" sz="1400">
                <a:solidFill>
                  <a:schemeClr val="tx1"/>
                </a:solidFill>
              </a:rPr>
            </a:br>
            <a:r>
              <a:rPr dirty="0" lang="de-DE" sz="1400">
                <a:solidFill>
                  <a:schemeClr val="tx1"/>
                </a:solidFill>
              </a:rPr>
              <a:t>eines Monats nach Eingang der SV-Meldung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F5B739F6-7307-457A-9693-DF220B3B52EE}"/>
              </a:ext>
            </a:extLst>
          </p:cNvPr>
          <p:cNvSpPr/>
          <p:nvPr/>
        </p:nvSpPr>
        <p:spPr>
          <a:xfrm>
            <a:off x="215899" y="3435350"/>
            <a:ext cx="5605661" cy="129698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 bIns="9525" lIns="9525" numCol="1" rIns="9525" rtlCol="0" spcCol="1270" spcFirstLastPara="0" tIns="9525" vert="horz" wrap="square">
            <a:noAutofit/>
          </a:bodyPr>
          <a:lstStyle/>
          <a:p>
            <a:pPr indent="-285750" marL="285750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b="1" dirty="0" lang="de-DE" sz="1400">
                <a:solidFill>
                  <a:schemeClr val="tx1"/>
                </a:solidFill>
              </a:rPr>
              <a:t>RV: </a:t>
            </a:r>
            <a:r>
              <a:rPr dirty="0" lang="de-DE" sz="1400">
                <a:solidFill>
                  <a:schemeClr val="tx1"/>
                </a:solidFill>
              </a:rPr>
              <a:t>bis 31.8.2026 Befreiung von der RV-Pflicht, ab 1.9.2026 RV-Pflicht</a:t>
            </a:r>
          </a:p>
          <a:p>
            <a:pPr indent="-285750" marL="285750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400">
                <a:solidFill>
                  <a:schemeClr val="tx1"/>
                </a:solidFill>
              </a:rPr>
              <a:t>AG zahlt bis Ende August pauschale RV-Beiträge und ab September RV-Pflichtbeiträge, wovon er seine Pauschale (15 %) und der AN seinen Eigenanteil trägt (3,6 %).</a:t>
            </a:r>
          </a:p>
        </p:txBody>
      </p:sp>
    </p:spTree>
    <p:extLst>
      <p:ext uri="{BB962C8B-B14F-4D97-AF65-F5344CB8AC3E}">
        <p14:creationId xmlns:p14="http://schemas.microsoft.com/office/powerpoint/2010/main" val="1526023162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9"/>
      <p:bldP animBg="1" grpId="0" spid="10"/>
    </p:bld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FE4A04A-7578-8BED-098A-E9D6E1B12AF6}"/>
              </a:ext>
            </a:extLst>
          </p:cNvPr>
          <p:cNvSpPr>
            <a:spLocks noGrp="1"/>
          </p:cNvSpPr>
          <p:nvPr>
            <p:ph idx="11" sz="quarter" type="ftr"/>
          </p:nvPr>
        </p:nvSpPr>
        <p:spPr>
          <a:xfrm>
            <a:off x="573269" y="4932000"/>
            <a:ext cx="8283394" cy="138829"/>
          </a:xfrm>
        </p:spPr>
        <p:txBody>
          <a:bodyPr/>
          <a:lstStyle/>
          <a:p>
            <a:r>
              <a:rPr lang="de-DE"/>
              <a:t>Geringfügige Beschäftigungen und Midijobs – Stand April 2026</a:t>
            </a:r>
            <a:endParaRPr dirty="0"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C428CF6-2777-FF63-1945-C90E9F69BF08}"/>
              </a:ext>
            </a:extLst>
          </p:cNvPr>
          <p:cNvSpPr>
            <a:spLocks noGrp="1"/>
          </p:cNvSpPr>
          <p:nvPr>
            <p:ph idx="13" sz="quarter"/>
          </p:nvPr>
        </p:nvSpPr>
        <p:spPr/>
        <p:txBody>
          <a:bodyPr/>
          <a:lstStyle/>
          <a:p>
            <a:endParaRPr dirty="0" lang="de-DE"/>
          </a:p>
          <a:p>
            <a:endParaRPr dirty="0" lang="de-DE"/>
          </a:p>
          <a:p>
            <a:endParaRPr dirty="0" lang="de-DE"/>
          </a:p>
          <a:p>
            <a:endParaRPr dirty="0" lang="de-DE"/>
          </a:p>
          <a:p>
            <a:endParaRPr dirty="0" lang="de-DE"/>
          </a:p>
          <a:p>
            <a:pPr indent="0" marL="0">
              <a:buNone/>
            </a:pPr>
            <a:endParaRPr dirty="0"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4100A26-5BBB-703D-449E-E839C98B3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b="1" dirty="0" lang="de-DE"/>
              <a:t>Geringfügig entlohnte Beschäftigungen</a:t>
            </a:r>
            <a:br>
              <a:rPr b="1" dirty="0" lang="de-DE"/>
            </a:br>
            <a:r>
              <a:rPr b="0" dirty="0" lang="de-DE" sz="1800"/>
              <a:t>Geringfügigkeitsgrenze</a:t>
            </a:r>
            <a:endParaRPr b="0" dirty="0" lang="de-DE"/>
          </a:p>
        </p:txBody>
      </p:sp>
      <p:sp>
        <p:nvSpPr>
          <p:cNvPr id="5" name="Richtungspfeil 24">
            <a:extLst>
              <a:ext uri="{FF2B5EF4-FFF2-40B4-BE49-F238E27FC236}">
                <a16:creationId xmlns:a16="http://schemas.microsoft.com/office/drawing/2014/main" id="{FF851477-29F3-7DA7-0791-FFE448CC7124}"/>
              </a:ext>
            </a:extLst>
          </p:cNvPr>
          <p:cNvSpPr/>
          <p:nvPr/>
        </p:nvSpPr>
        <p:spPr>
          <a:xfrm>
            <a:off x="647700" y="1778873"/>
            <a:ext cx="7345363" cy="286232"/>
          </a:xfrm>
          <a:prstGeom prst="homePlate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 bIns="34290" compatLnSpc="1" forceAA="0" fromWordArt="0" horzOverflow="overflow" lIns="68580" numCol="1" rIns="68580" rot="0" rtlCol="0" spcCol="0" spcFirstLastPara="0" tIns="34290" vert="horz" vertOverflow="overflow" wrap="square">
            <a:prstTxWarp prst="textNoShape">
              <a:avLst/>
            </a:prstTxWarp>
            <a:noAutofit/>
          </a:bodyPr>
          <a:lstStyle/>
          <a:p>
            <a:pPr algn="ctr" indent="-136922" marL="136922">
              <a:lnSpc>
                <a:spcPct val="105000"/>
              </a:lnSpc>
              <a:buClr>
                <a:schemeClr val="accent1"/>
              </a:buClr>
              <a:buFont charset="2" panose="05000000000000000000" pitchFamily="2" typeface="Wingdings"/>
              <a:buChar char="§"/>
            </a:pPr>
            <a:endParaRPr dirty="0" lang="de-DE" sz="1200">
              <a:solidFill>
                <a:schemeClr val="bg1"/>
              </a:solidFill>
            </a:endParaRP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C52D4754-97BF-119F-6D16-A863157E0058}"/>
              </a:ext>
            </a:extLst>
          </p:cNvPr>
          <p:cNvCxnSpPr/>
          <p:nvPr/>
        </p:nvCxnSpPr>
        <p:spPr>
          <a:xfrm>
            <a:off x="647701" y="1691085"/>
            <a:ext cx="0" cy="486054"/>
          </a:xfrm>
          <a:prstGeom prst="line">
            <a:avLst/>
          </a:prstGeom>
          <a:ln w="38100">
            <a:solidFill>
              <a:srgbClr val="D0353B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F865C1C2-4666-0E63-5301-36379EBFD016}"/>
              </a:ext>
            </a:extLst>
          </p:cNvPr>
          <p:cNvCxnSpPr/>
          <p:nvPr/>
        </p:nvCxnSpPr>
        <p:spPr>
          <a:xfrm>
            <a:off x="3024113" y="1708150"/>
            <a:ext cx="0" cy="486054"/>
          </a:xfrm>
          <a:prstGeom prst="line">
            <a:avLst/>
          </a:prstGeom>
          <a:ln w="38100">
            <a:solidFill>
              <a:srgbClr val="D0353B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eck 11">
            <a:extLst>
              <a:ext uri="{FF2B5EF4-FFF2-40B4-BE49-F238E27FC236}">
                <a16:creationId xmlns:a16="http://schemas.microsoft.com/office/drawing/2014/main" id="{912DC792-9B66-42BC-15D9-63B4A0F5C400}"/>
              </a:ext>
            </a:extLst>
          </p:cNvPr>
          <p:cNvSpPr/>
          <p:nvPr/>
        </p:nvSpPr>
        <p:spPr>
          <a:xfrm>
            <a:off x="647700" y="3001193"/>
            <a:ext cx="7345363" cy="58083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 bIns="9525" lIns="9525" numCol="1" rIns="9525" rtlCol="0" spcCol="1270" spcFirstLastPara="0" tIns="9525" vert="horz" wrap="square">
            <a:noAutofit/>
          </a:bodyPr>
          <a:lstStyle/>
          <a:p>
            <a:pPr algn="ctr"/>
            <a:r>
              <a:rPr dirty="0" lang="de-DE" sz="1400">
                <a:solidFill>
                  <a:schemeClr val="tx1"/>
                </a:solidFill>
              </a:rPr>
              <a:t>(dynamischer Wert)</a:t>
            </a:r>
          </a:p>
          <a:p>
            <a:pPr algn="ctr"/>
            <a:r>
              <a:rPr dirty="0" lang="de-DE" sz="1400">
                <a:solidFill>
                  <a:schemeClr val="tx1"/>
                </a:solidFill>
              </a:rPr>
              <a:t> orientiert sich am gesetzlichen Mindestlohn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F0C31754-35C1-3011-A9C6-0B899CF74ADA}"/>
              </a:ext>
            </a:extLst>
          </p:cNvPr>
          <p:cNvSpPr/>
          <p:nvPr/>
        </p:nvSpPr>
        <p:spPr>
          <a:xfrm>
            <a:off x="117125" y="4896201"/>
            <a:ext cx="25840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b="1" dirty="0" lang="de-DE" sz="800">
                <a:solidFill>
                  <a:srgbClr val="00A0E3"/>
                </a:solidFill>
              </a:rPr>
              <a:t>8</a:t>
            </a:r>
            <a:endParaRPr dirty="0" lang="de-DE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E54192F-6AC1-51CF-E460-864CD3406F9F}"/>
              </a:ext>
            </a:extLst>
          </p:cNvPr>
          <p:cNvSpPr txBox="1"/>
          <p:nvPr/>
        </p:nvSpPr>
        <p:spPr>
          <a:xfrm>
            <a:off x="248293" y="1809552"/>
            <a:ext cx="3107142" cy="216024"/>
          </a:xfrm>
          <a:prstGeom prst="rect">
            <a:avLst/>
          </a:prstGeom>
          <a:noFill/>
        </p:spPr>
        <p:txBody>
          <a:bodyPr anchor="ctr" bIns="36000" lIns="72000" rIns="72000" rtlCol="0" tIns="36000" wrap="square">
            <a:noAutofit/>
          </a:bodyPr>
          <a:lstStyle/>
          <a:p>
            <a:pPr algn="ctr">
              <a:buClr>
                <a:srgbClr val="00A0E3"/>
              </a:buClr>
            </a:pPr>
            <a:r>
              <a:rPr dirty="0" lang="de-DE" sz="1400">
                <a:solidFill>
                  <a:schemeClr val="bg1"/>
                </a:solidFill>
              </a:rPr>
              <a:t> 2024</a:t>
            </a:r>
            <a:endParaRPr dirty="0" lang="de-DE">
              <a:solidFill>
                <a:schemeClr val="bg1"/>
              </a:solidFill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694680A7-7260-34A0-BC17-1E3028AC3B18}"/>
              </a:ext>
            </a:extLst>
          </p:cNvPr>
          <p:cNvSpPr/>
          <p:nvPr/>
        </p:nvSpPr>
        <p:spPr>
          <a:xfrm>
            <a:off x="648494" y="2567628"/>
            <a:ext cx="2375618" cy="43592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 bIns="9525" lIns="9525" numCol="1" rIns="9525" rtlCol="0" spcCol="1270" spcFirstLastPara="0" tIns="9525" vert="horz" wrap="square">
            <a:noAutofit/>
          </a:bodyPr>
          <a:lstStyle/>
          <a:p>
            <a:pPr algn="ctr"/>
            <a:r>
              <a:rPr b="1" dirty="0" lang="de-DE" sz="1400">
                <a:solidFill>
                  <a:schemeClr val="tx1"/>
                </a:solidFill>
              </a:rPr>
              <a:t>538 EUR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4579D3EB-52F1-634E-1908-57EAD9A47876}"/>
              </a:ext>
            </a:extLst>
          </p:cNvPr>
          <p:cNvSpPr/>
          <p:nvPr/>
        </p:nvSpPr>
        <p:spPr>
          <a:xfrm>
            <a:off x="3024187" y="2568065"/>
            <a:ext cx="2376488" cy="43592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 bIns="9525" lIns="9525" numCol="1" rIns="9525" rtlCol="0" spcCol="1270" spcFirstLastPara="0" tIns="9525" vert="horz" wrap="square">
            <a:noAutofit/>
          </a:bodyPr>
          <a:lstStyle/>
          <a:p>
            <a:pPr algn="ctr"/>
            <a:r>
              <a:rPr b="1" dirty="0" lang="de-DE" sz="1400">
                <a:solidFill>
                  <a:schemeClr val="tx1"/>
                </a:solidFill>
              </a:rPr>
              <a:t>556 EUR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B6529583-9B91-47B2-BEED-B4608754AA0D}"/>
              </a:ext>
            </a:extLst>
          </p:cNvPr>
          <p:cNvSpPr/>
          <p:nvPr/>
        </p:nvSpPr>
        <p:spPr>
          <a:xfrm>
            <a:off x="647700" y="3579156"/>
            <a:ext cx="7345363" cy="57522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 bIns="9525" lIns="9525" numCol="1" rIns="9525" rtlCol="0" spcCol="1270" spcFirstLastPara="0" tIns="9525" vert="horz" wrap="square">
            <a:noAutofit/>
          </a:bodyPr>
          <a:lstStyle/>
          <a:p>
            <a:pPr algn="ctr"/>
            <a:r>
              <a:rPr dirty="0" lang="de-DE" sz="1400">
                <a:solidFill>
                  <a:schemeClr val="tx1"/>
                </a:solidFill>
              </a:rPr>
              <a:t>Monatswert gilt auch für Teilmonate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0117CA3A-E184-0491-8775-DFAC13C2A477}"/>
              </a:ext>
            </a:extLst>
          </p:cNvPr>
          <p:cNvSpPr txBox="1"/>
          <p:nvPr/>
        </p:nvSpPr>
        <p:spPr>
          <a:xfrm>
            <a:off x="5051582" y="1808500"/>
            <a:ext cx="3107142" cy="216024"/>
          </a:xfrm>
          <a:prstGeom prst="rect">
            <a:avLst/>
          </a:prstGeom>
          <a:noFill/>
        </p:spPr>
        <p:txBody>
          <a:bodyPr anchor="ctr" bIns="36000" lIns="72000" rIns="72000" rtlCol="0" tIns="36000" wrap="square">
            <a:noAutofit/>
          </a:bodyPr>
          <a:lstStyle/>
          <a:p>
            <a:pPr algn="ctr">
              <a:buClr>
                <a:srgbClr val="00A0E3"/>
              </a:buClr>
            </a:pPr>
            <a:r>
              <a:rPr dirty="0" lang="de-DE" sz="1400">
                <a:solidFill>
                  <a:schemeClr val="bg1"/>
                </a:solidFill>
              </a:rPr>
              <a:t> seit 1.1.2026</a:t>
            </a:r>
            <a:endParaRPr dirty="0" lang="de-DE">
              <a:solidFill>
                <a:schemeClr val="bg1"/>
              </a:solidFill>
            </a:endParaRPr>
          </a:p>
        </p:txBody>
      </p: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FF728CBF-7A97-8EBE-33AA-6071B28D7EC8}"/>
              </a:ext>
            </a:extLst>
          </p:cNvPr>
          <p:cNvCxnSpPr/>
          <p:nvPr/>
        </p:nvCxnSpPr>
        <p:spPr>
          <a:xfrm>
            <a:off x="5400675" y="1708150"/>
            <a:ext cx="0" cy="486054"/>
          </a:xfrm>
          <a:prstGeom prst="line">
            <a:avLst/>
          </a:prstGeom>
          <a:ln w="38100">
            <a:solidFill>
              <a:srgbClr val="D0353B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hteck 18">
            <a:extLst>
              <a:ext uri="{FF2B5EF4-FFF2-40B4-BE49-F238E27FC236}">
                <a16:creationId xmlns:a16="http://schemas.microsoft.com/office/drawing/2014/main" id="{B90188DF-6731-578C-8AE9-892140504BB3}"/>
              </a:ext>
            </a:extLst>
          </p:cNvPr>
          <p:cNvSpPr/>
          <p:nvPr/>
        </p:nvSpPr>
        <p:spPr>
          <a:xfrm>
            <a:off x="5400377" y="2567628"/>
            <a:ext cx="2592685" cy="43592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 bIns="9525" lIns="9525" numCol="1" rIns="9525" rtlCol="0" spcCol="1270" spcFirstLastPara="0" tIns="9525" vert="horz" wrap="square">
            <a:noAutofit/>
          </a:bodyPr>
          <a:lstStyle/>
          <a:p>
            <a:pPr algn="ctr"/>
            <a:r>
              <a:rPr b="1" dirty="0" lang="de-DE" sz="1400">
                <a:solidFill>
                  <a:schemeClr val="tx1"/>
                </a:solidFill>
              </a:rPr>
              <a:t>603 EUR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983379F-200F-ADB2-6690-E884D5BE4051}"/>
              </a:ext>
            </a:extLst>
          </p:cNvPr>
          <p:cNvSpPr txBox="1"/>
          <p:nvPr/>
        </p:nvSpPr>
        <p:spPr>
          <a:xfrm>
            <a:off x="3355435" y="1808500"/>
            <a:ext cx="1794098" cy="216024"/>
          </a:xfrm>
          <a:prstGeom prst="rect">
            <a:avLst/>
          </a:prstGeom>
          <a:noFill/>
        </p:spPr>
        <p:txBody>
          <a:bodyPr anchor="ctr" bIns="36000" lIns="72000" rIns="72000" rtlCol="0" tIns="36000" wrap="square">
            <a:noAutofit/>
          </a:bodyPr>
          <a:lstStyle/>
          <a:p>
            <a:pPr algn="ctr">
              <a:buClr>
                <a:srgbClr val="00A0E3"/>
              </a:buClr>
            </a:pPr>
            <a:r>
              <a:rPr dirty="0" lang="de-DE" sz="1400">
                <a:solidFill>
                  <a:schemeClr val="bg1"/>
                </a:solidFill>
              </a:rPr>
              <a:t>2025</a:t>
            </a:r>
            <a:endParaRPr dirty="0" lang="de-DE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910478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7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9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11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3">
                      <p:stCondLst>
                        <p:cond delay="indefinite"/>
                      </p:stCondLst>
                      <p:childTnLst>
                        <p:par>
                          <p:cTn fill="hold" id="1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17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9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1">
                      <p:stCondLst>
                        <p:cond delay="indefinite"/>
                      </p:stCondLst>
                      <p:childTnLst>
                        <p:par>
                          <p:cTn fill="hold" id="22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25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27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12"/>
      <p:bldP grpId="0" spid="15"/>
      <p:bldP animBg="1" grpId="0" spid="13"/>
      <p:bldP animBg="1" grpId="0" spid="16"/>
      <p:bldP animBg="1" grpId="0" spid="17"/>
      <p:bldP grpId="0" spid="18"/>
      <p:bldP animBg="1" grpId="0" spid="19"/>
      <p:bldP grpId="0" spid="21"/>
    </p:bld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DFEB260A-508F-D16F-7FE7-1F5046F46929}"/>
              </a:ext>
            </a:extLst>
          </p:cNvPr>
          <p:cNvSpPr>
            <a:spLocks noGrp="1"/>
          </p:cNvSpPr>
          <p:nvPr>
            <p:ph idx="11" sz="quarter" type="ftr"/>
          </p:nvPr>
        </p:nvSpPr>
        <p:spPr>
          <a:xfrm>
            <a:off x="573269" y="4932000"/>
            <a:ext cx="8283394" cy="138829"/>
          </a:xfrm>
        </p:spPr>
        <p:txBody>
          <a:bodyPr/>
          <a:lstStyle/>
          <a:p>
            <a:r>
              <a:rPr lang="de-DE"/>
              <a:t>Geringfügige Beschäftigungen und Midijobs – Stand April 2026</a:t>
            </a:r>
            <a:endParaRPr dirty="0"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1EACDC1-D571-68AD-D7CC-8B7FF3CCCC29}"/>
              </a:ext>
            </a:extLst>
          </p:cNvPr>
          <p:cNvSpPr>
            <a:spLocks noGrp="1"/>
          </p:cNvSpPr>
          <p:nvPr>
            <p:ph idx="13" sz="quarter"/>
          </p:nvPr>
        </p:nvSpPr>
        <p:spPr/>
        <p:txBody>
          <a:bodyPr/>
          <a:lstStyle/>
          <a:p>
            <a:pPr indent="0" marL="0">
              <a:buNone/>
            </a:pPr>
            <a:r>
              <a:rPr b="1" dirty="0" lang="de-DE" sz="1600"/>
              <a:t>Berechnung der Geringfügigkeitsgrenze</a:t>
            </a:r>
          </a:p>
          <a:p>
            <a:pPr indent="0" marL="0">
              <a:buNone/>
            </a:pPr>
            <a:endParaRPr dirty="0" lang="de-DE" sz="1600"/>
          </a:p>
          <a:p>
            <a:pPr indent="0" marL="0">
              <a:buNone/>
            </a:pPr>
            <a:r>
              <a:rPr dirty="0" lang="de-DE" sz="1600"/>
              <a:t>	Mindestlohn x 130 : 3 (aufgerundet auf volle EUR)</a:t>
            </a:r>
            <a:br>
              <a:rPr dirty="0" lang="de-DE" sz="1600"/>
            </a:br>
            <a:br>
              <a:rPr dirty="0" lang="de-DE" sz="1600"/>
            </a:br>
            <a:r>
              <a:rPr dirty="0" lang="de-DE" sz="1600"/>
              <a:t>	130 </a:t>
            </a:r>
            <a:r>
              <a:rPr b="1" dirty="0" lang="de-DE" sz="1600">
                <a:latin typeface="+mj-lt"/>
                <a:ea charset="0" panose="02040503050406030204" pitchFamily="18" typeface="Cambria Math"/>
              </a:rPr>
              <a:t>≙</a:t>
            </a:r>
            <a:r>
              <a:rPr dirty="0" lang="de-DE" sz="1600">
                <a:latin charset="0" panose="02040503050406030204" pitchFamily="18" typeface="Cambria Math"/>
                <a:ea charset="0" panose="02040503050406030204" pitchFamily="18" typeface="Cambria Math"/>
              </a:rPr>
              <a:t> </a:t>
            </a:r>
            <a:r>
              <a:rPr dirty="0" lang="de-DE" sz="1600"/>
              <a:t>13 Wochen (= 3 Mo.) mit Wochenarbeitszeit 10 Std.</a:t>
            </a:r>
          </a:p>
          <a:p>
            <a:endParaRPr dirty="0" lang="de-DE" sz="1600"/>
          </a:p>
          <a:p>
            <a:pPr indent="0" marL="0">
              <a:buNone/>
            </a:pPr>
            <a:r>
              <a:rPr b="1" dirty="0" lang="de-DE" sz="1600"/>
              <a:t>	</a:t>
            </a:r>
          </a:p>
          <a:p>
            <a:pPr indent="0" marL="0">
              <a:buNone/>
            </a:pPr>
            <a:r>
              <a:rPr b="1" dirty="0" lang="de-DE" sz="1600"/>
              <a:t>			</a:t>
            </a:r>
            <a:r>
              <a:rPr dirty="0" lang="de-DE" sz="1600"/>
              <a:t>13,90 EUR (Mindestlohn) x 130 : 3 = 602,33 EUR</a:t>
            </a:r>
          </a:p>
          <a:p>
            <a:pPr indent="0" marL="0">
              <a:buNone/>
            </a:pPr>
            <a:r>
              <a:rPr b="1" dirty="0" lang="de-DE" sz="1600">
                <a:solidFill>
                  <a:schemeClr val="accent2"/>
                </a:solidFill>
              </a:rPr>
              <a:t>					       aufgerundet  603,00 EUR</a:t>
            </a:r>
          </a:p>
          <a:p>
            <a:pPr indent="0" marL="0">
              <a:buNone/>
            </a:pPr>
            <a:endParaRPr dirty="0"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21F657F-8718-5957-5C05-3296439F5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b="1" dirty="0" lang="de-DE"/>
              <a:t>Geringfügig entlohnte Beschäftigungen</a:t>
            </a:r>
            <a:br>
              <a:rPr b="1" dirty="0" lang="de-DE"/>
            </a:br>
            <a:r>
              <a:rPr b="0" dirty="0" lang="de-DE" sz="1800"/>
              <a:t>Geringfügigkeitsgrenze</a:t>
            </a:r>
            <a:endParaRPr b="0" dirty="0"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37881A3-BDE4-0A47-CD55-96A14C81258A}"/>
              </a:ext>
            </a:extLst>
          </p:cNvPr>
          <p:cNvSpPr/>
          <p:nvPr/>
        </p:nvSpPr>
        <p:spPr>
          <a:xfrm>
            <a:off x="117125" y="4896201"/>
            <a:ext cx="25840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b="1" dirty="0" lang="de-DE" sz="800">
                <a:solidFill>
                  <a:srgbClr val="00A0E3"/>
                </a:solidFill>
              </a:rPr>
              <a:t>9</a:t>
            </a:r>
            <a:endParaRPr dirty="0" lang="de-DE"/>
          </a:p>
        </p:txBody>
      </p:sp>
      <p:sp>
        <p:nvSpPr>
          <p:cNvPr id="6" name="Pfeil: nach oben gebogen 5">
            <a:extLst>
              <a:ext uri="{FF2B5EF4-FFF2-40B4-BE49-F238E27FC236}">
                <a16:creationId xmlns:a16="http://schemas.microsoft.com/office/drawing/2014/main" id="{9A72C9B6-5685-153E-6D79-35B4B05789E7}"/>
              </a:ext>
            </a:extLst>
          </p:cNvPr>
          <p:cNvSpPr/>
          <p:nvPr/>
        </p:nvSpPr>
        <p:spPr>
          <a:xfrm flipH="1" flipV="1" rot="16200000">
            <a:off x="1614362" y="2896997"/>
            <a:ext cx="727332" cy="796919"/>
          </a:xfrm>
          <a:prstGeom prst="bentUpArrow">
            <a:avLst/>
          </a:prstGeom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 bIns="9525" lIns="9525" numCol="1" rIns="9525" rtlCol="0" spcCol="1270" spcFirstLastPara="0" tIns="9525" vert="horz" wrap="square">
            <a:noAutofit/>
          </a:bodyPr>
          <a:lstStyle/>
          <a:p>
            <a:pPr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dirty="0" lang="de-DE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948558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>
                      <p:stCondLst>
                        <p:cond delay="indefinite"/>
                      </p:stCondLst>
                      <p:childTnLst>
                        <p:par>
                          <p:cTn fill="hold" id="12">
                            <p:stCondLst>
                              <p:cond delay="0"/>
                            </p:stCondLst>
                            <p:childTnLst>
                              <p:par>
                                <p:cTn fill="hold" id="1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6"/>
    </p:bld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3FC1905D-62D7-D191-F647-F506896D2A61}"/>
              </a:ext>
            </a:extLst>
          </p:cNvPr>
          <p:cNvSpPr>
            <a:spLocks noGrp="1"/>
          </p:cNvSpPr>
          <p:nvPr>
            <p:ph idx="11" sz="quarter" type="ftr"/>
          </p:nvPr>
        </p:nvSpPr>
        <p:spPr>
          <a:xfrm>
            <a:off x="573269" y="4932000"/>
            <a:ext cx="8283394" cy="138829"/>
          </a:xfrm>
        </p:spPr>
        <p:txBody>
          <a:bodyPr/>
          <a:lstStyle/>
          <a:p>
            <a:r>
              <a:rPr lang="de-DE"/>
              <a:t>Geringfügige Beschäftigungen und Midijobs – Stand April 2026</a:t>
            </a:r>
            <a:endParaRPr dirty="0"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81A9E99-21EB-4AC5-96FC-D7CCD76F7F29}"/>
              </a:ext>
            </a:extLst>
          </p:cNvPr>
          <p:cNvSpPr>
            <a:spLocks noGrp="1"/>
          </p:cNvSpPr>
          <p:nvPr>
            <p:ph idx="13" sz="quarter"/>
          </p:nvPr>
        </p:nvSpPr>
        <p:spPr/>
        <p:txBody>
          <a:bodyPr/>
          <a:lstStyle/>
          <a:p>
            <a:r>
              <a:rPr dirty="0" lang="de-DE" sz="1600"/>
              <a:t>seit 1.1.2015</a:t>
            </a:r>
          </a:p>
          <a:p>
            <a:r>
              <a:rPr dirty="0" lang="de-DE" sz="1600"/>
              <a:t>für alle AN (auch geringfügig Beschäftigte)</a:t>
            </a:r>
          </a:p>
          <a:p>
            <a:r>
              <a:rPr dirty="0" lang="de-DE" sz="1600"/>
              <a:t>für alle Branchen</a:t>
            </a:r>
          </a:p>
          <a:p>
            <a:r>
              <a:rPr dirty="0" lang="de-DE" sz="1600"/>
              <a:t>in West und Ost</a:t>
            </a:r>
          </a:p>
          <a:p>
            <a:pPr indent="0" marL="0">
              <a:spcAft>
                <a:spcPts val="0"/>
              </a:spcAft>
              <a:buNone/>
            </a:pPr>
            <a:r>
              <a:rPr b="1" dirty="0" lang="de-DE" sz="1600"/>
              <a:t>Mindestlohn</a:t>
            </a:r>
            <a:r>
              <a:rPr dirty="0" lang="de-DE" sz="1600"/>
              <a:t>	ab 1.1.2024 		12,41 EUR pro Stunde</a:t>
            </a:r>
          </a:p>
          <a:p>
            <a:pPr indent="0" marL="0">
              <a:buNone/>
            </a:pPr>
            <a:endParaRPr dirty="0" lang="de-DE" sz="1600"/>
          </a:p>
          <a:p>
            <a:pPr indent="0" marL="0">
              <a:spcAft>
                <a:spcPts val="0"/>
              </a:spcAft>
              <a:buNone/>
            </a:pPr>
            <a:r>
              <a:rPr dirty="0" lang="de-DE" sz="1600"/>
              <a:t>		ab 1.1.2025		12,82 EUR pro Stunde</a:t>
            </a:r>
          </a:p>
          <a:p>
            <a:pPr indent="0" marL="0">
              <a:buNone/>
            </a:pPr>
            <a:r>
              <a:rPr dirty="0" lang="de-DE" sz="1600"/>
              <a:t>		</a:t>
            </a:r>
          </a:p>
          <a:p>
            <a:pPr indent="0" marL="0">
              <a:spcAft>
                <a:spcPts val="0"/>
              </a:spcAft>
              <a:buNone/>
            </a:pPr>
            <a:r>
              <a:rPr b="1" dirty="0" lang="de-DE" sz="1600"/>
              <a:t> 		</a:t>
            </a:r>
            <a:r>
              <a:rPr dirty="0" lang="de-DE" sz="1600"/>
              <a:t>ab 1.1.2026		13,90 EUR pro Stunde</a:t>
            </a:r>
          </a:p>
          <a:p>
            <a:pPr indent="0" marL="0">
              <a:buNone/>
            </a:pPr>
            <a:r>
              <a:rPr dirty="0" lang="de-DE" sz="1600"/>
              <a:t>		</a:t>
            </a:r>
          </a:p>
          <a:p>
            <a:pPr indent="0" marL="0">
              <a:buNone/>
            </a:pPr>
            <a:r>
              <a:rPr dirty="0" lang="de-DE" sz="1600"/>
              <a:t>		ab 1.1.2027		14,60 EUR pro Stunde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675B199-BBF8-5B27-EABC-A475E6F97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b="1" dirty="0" lang="de-DE"/>
              <a:t>Exkurs: Gesetzlicher Mindestlohn</a:t>
            </a:r>
            <a:br>
              <a:rPr b="1" dirty="0" lang="de-DE"/>
            </a:br>
            <a:endParaRPr dirty="0" lang="de-DE"/>
          </a:p>
        </p:txBody>
      </p:sp>
      <p:sp>
        <p:nvSpPr>
          <p:cNvPr id="5" name="Pfeil: nach rechts 4">
            <a:extLst>
              <a:ext uri="{FF2B5EF4-FFF2-40B4-BE49-F238E27FC236}">
                <a16:creationId xmlns:a16="http://schemas.microsoft.com/office/drawing/2014/main" id="{D7C6CF3E-96B6-E057-E57F-19EB3691ED73}"/>
              </a:ext>
            </a:extLst>
          </p:cNvPr>
          <p:cNvSpPr/>
          <p:nvPr/>
        </p:nvSpPr>
        <p:spPr>
          <a:xfrm>
            <a:off x="3672000" y="2520000"/>
            <a:ext cx="720080" cy="315068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 bIns="9525" lIns="9525" numCol="1" rIns="9525" rtlCol="0" spcCol="1270" spcFirstLastPara="0" tIns="9525" vert="horz" wrap="square">
            <a:noAutofit/>
          </a:bodyPr>
          <a:lstStyle/>
          <a:p>
            <a:pPr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dirty="0" lang="de-DE" sz="1400"/>
          </a:p>
        </p:txBody>
      </p:sp>
      <p:sp>
        <p:nvSpPr>
          <p:cNvPr id="6" name="Pfeil: nach rechts 5">
            <a:extLst>
              <a:ext uri="{FF2B5EF4-FFF2-40B4-BE49-F238E27FC236}">
                <a16:creationId xmlns:a16="http://schemas.microsoft.com/office/drawing/2014/main" id="{831FA1F2-08FD-EEA9-AD73-FF258256DE16}"/>
              </a:ext>
            </a:extLst>
          </p:cNvPr>
          <p:cNvSpPr/>
          <p:nvPr/>
        </p:nvSpPr>
        <p:spPr>
          <a:xfrm>
            <a:off x="3672000" y="3096000"/>
            <a:ext cx="720080" cy="315068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 bIns="9525" lIns="9525" numCol="1" rIns="9525" rtlCol="0" spcCol="1270" spcFirstLastPara="0" tIns="9525" vert="horz" wrap="square">
            <a:noAutofit/>
          </a:bodyPr>
          <a:lstStyle/>
          <a:p>
            <a:pPr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dirty="0" lang="de-DE" sz="140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32FDC2EC-7634-8086-8553-86EA18EB4B89}"/>
              </a:ext>
            </a:extLst>
          </p:cNvPr>
          <p:cNvSpPr/>
          <p:nvPr/>
        </p:nvSpPr>
        <p:spPr>
          <a:xfrm>
            <a:off x="117125" y="4896201"/>
            <a:ext cx="3321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b="1" dirty="0" lang="de-DE" sz="800">
                <a:solidFill>
                  <a:srgbClr val="00A0E3"/>
                </a:solidFill>
              </a:rPr>
              <a:t>10</a:t>
            </a:r>
            <a:endParaRPr dirty="0" lang="de-DE"/>
          </a:p>
        </p:txBody>
      </p:sp>
      <p:sp>
        <p:nvSpPr>
          <p:cNvPr id="8" name="Pfeil: nach rechts 7">
            <a:extLst>
              <a:ext uri="{FF2B5EF4-FFF2-40B4-BE49-F238E27FC236}">
                <a16:creationId xmlns:a16="http://schemas.microsoft.com/office/drawing/2014/main" id="{10790C36-16FC-C92F-6AB4-9CF4D0093E2F}"/>
              </a:ext>
            </a:extLst>
          </p:cNvPr>
          <p:cNvSpPr/>
          <p:nvPr/>
        </p:nvSpPr>
        <p:spPr>
          <a:xfrm>
            <a:off x="3672000" y="3672000"/>
            <a:ext cx="720080" cy="315068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 bIns="9525" lIns="9525" numCol="1" rIns="9525" rtlCol="0" spcCol="1270" spcFirstLastPara="0" tIns="9525" vert="horz" wrap="square">
            <a:noAutofit/>
          </a:bodyPr>
          <a:lstStyle/>
          <a:p>
            <a:pPr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dirty="0" lang="de-DE" sz="1400"/>
          </a:p>
        </p:txBody>
      </p:sp>
      <p:sp>
        <p:nvSpPr>
          <p:cNvPr id="9" name="Pfeil: nach rechts 8">
            <a:extLst>
              <a:ext uri="{FF2B5EF4-FFF2-40B4-BE49-F238E27FC236}">
                <a16:creationId xmlns:a16="http://schemas.microsoft.com/office/drawing/2014/main" id="{C297DE9C-A96D-5034-A61B-A577916AA940}"/>
              </a:ext>
            </a:extLst>
          </p:cNvPr>
          <p:cNvSpPr/>
          <p:nvPr/>
        </p:nvSpPr>
        <p:spPr>
          <a:xfrm>
            <a:off x="3672246" y="4212000"/>
            <a:ext cx="720080" cy="315068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 bIns="9525" lIns="9525" numCol="1" rIns="9525" rtlCol="0" spcCol="1270" spcFirstLastPara="0" tIns="9525" vert="horz" wrap="square">
            <a:noAutofit/>
          </a:bodyPr>
          <a:lstStyle/>
          <a:p>
            <a:pPr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dirty="0" lang="de-DE" sz="1400"/>
          </a:p>
        </p:txBody>
      </p:sp>
    </p:spTree>
    <p:extLst>
      <p:ext uri="{BB962C8B-B14F-4D97-AF65-F5344CB8AC3E}">
        <p14:creationId xmlns:p14="http://schemas.microsoft.com/office/powerpoint/2010/main" val="1400292318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7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9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>
                      <p:stCondLst>
                        <p:cond delay="indefinite"/>
                      </p:stCondLst>
                      <p:childTnLst>
                        <p:par>
                          <p:cTn fill="hold" id="12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3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5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6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17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9">
                      <p:stCondLst>
                        <p:cond delay="indefinite"/>
                      </p:stCondLst>
                      <p:childTnLst>
                        <p:par>
                          <p:cTn fill="hold" id="2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1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23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4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25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27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9">
                      <p:stCondLst>
                        <p:cond delay="indefinite"/>
                      </p:stCondLst>
                      <p:childTnLst>
                        <p:par>
                          <p:cTn fill="hold" id="3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1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33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34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35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5"/>
      <p:bldP animBg="1" grpId="0" spid="6"/>
      <p:bldP animBg="1" grpId="0" spid="8"/>
      <p:bldP animBg="1" grpId="0" spid="9"/>
    </p:bld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DFEB260A-508F-D16F-7FE7-1F5046F46929}"/>
              </a:ext>
            </a:extLst>
          </p:cNvPr>
          <p:cNvSpPr>
            <a:spLocks noGrp="1"/>
          </p:cNvSpPr>
          <p:nvPr>
            <p:ph idx="11" sz="quarter" type="ftr"/>
          </p:nvPr>
        </p:nvSpPr>
        <p:spPr/>
        <p:txBody>
          <a:bodyPr/>
          <a:lstStyle/>
          <a:p>
            <a:r>
              <a:rPr lang="de-DE"/>
              <a:t>Geringfügige Beschäftigungen und Midijobs – Stand April 2026</a:t>
            </a:r>
            <a:endParaRPr dirty="0" lang="de-DE"/>
          </a:p>
        </p:txBody>
      </p:sp>
      <p:pic>
        <p:nvPicPr>
          <p:cNvPr id="8" name="Bildplatzhalter 7">
            <a:extLst>
              <a:ext uri="{FF2B5EF4-FFF2-40B4-BE49-F238E27FC236}">
                <a16:creationId xmlns:a16="http://schemas.microsoft.com/office/drawing/2014/main" id="{52FA6E3C-EB1B-3BCE-97FC-70A1650FF380}"/>
              </a:ext>
            </a:extLst>
          </p:cNvPr>
          <p:cNvPicPr>
            <a:picLocks noChangeAspect="1" noGrp="1"/>
          </p:cNvPicPr>
          <p:nvPr>
            <p:ph idx="14" sz="quarter" type="pic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894" r="22894"/>
          <a:stretch/>
        </p:blipFill>
        <p:spPr>
          <a:xfrm>
            <a:off x="6262577" y="1286164"/>
            <a:ext cx="2809986" cy="3457575"/>
          </a:xfr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1EACDC1-D571-68AD-D7CC-8B7FF3CCCC29}"/>
              </a:ext>
            </a:extLst>
          </p:cNvPr>
          <p:cNvSpPr>
            <a:spLocks noGrp="1"/>
          </p:cNvSpPr>
          <p:nvPr>
            <p:ph idx="13" sz="quarter"/>
          </p:nvPr>
        </p:nvSpPr>
        <p:spPr/>
        <p:txBody>
          <a:bodyPr/>
          <a:lstStyle/>
          <a:p>
            <a:r>
              <a:rPr dirty="0" lang="de-DE" sz="1600"/>
              <a:t>Tatsächliche Wochenarbeitszeit und Anzahl </a:t>
            </a:r>
            <a:br>
              <a:rPr dirty="0" lang="de-DE" sz="1600"/>
            </a:br>
            <a:r>
              <a:rPr dirty="0" lang="de-DE" sz="1600"/>
              <a:t>mtl. Arbeitseinsätze unerheblich </a:t>
            </a:r>
          </a:p>
          <a:p>
            <a:r>
              <a:rPr dirty="0" lang="de-DE" sz="1600"/>
              <a:t>Arbeitszeit kann auch wöchentlich oder </a:t>
            </a:r>
            <a:br>
              <a:rPr dirty="0" lang="de-DE" sz="1600"/>
            </a:br>
            <a:r>
              <a:rPr dirty="0" lang="de-DE" sz="1600"/>
              <a:t>mtl. schwanken</a:t>
            </a:r>
          </a:p>
          <a:p>
            <a:r>
              <a:rPr dirty="0" lang="de-DE" sz="1600"/>
              <a:t>Max. zulässige Arbeitsstunden orientieren sich am vereinbarten Stundenlohn (mindestens 13,90 EUR)</a:t>
            </a:r>
          </a:p>
          <a:p>
            <a:endParaRPr dirty="0"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21F657F-8718-5957-5C05-3296439F5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b="1" dirty="0" lang="de-DE"/>
              <a:t>Geringfügig entlohnte Beschäftigungen</a:t>
            </a:r>
            <a:br>
              <a:rPr b="1" dirty="0" lang="de-DE"/>
            </a:br>
            <a:r>
              <a:rPr b="0" dirty="0" lang="de-DE" sz="1800"/>
              <a:t>Arbeitsstunden</a:t>
            </a:r>
            <a:endParaRPr b="0" dirty="0"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37881A3-BDE4-0A47-CD55-96A14C81258A}"/>
              </a:ext>
            </a:extLst>
          </p:cNvPr>
          <p:cNvSpPr/>
          <p:nvPr/>
        </p:nvSpPr>
        <p:spPr>
          <a:xfrm>
            <a:off x="117125" y="4896201"/>
            <a:ext cx="3321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b="1" dirty="0" lang="de-DE" sz="800">
                <a:solidFill>
                  <a:srgbClr val="00A0E3"/>
                </a:solidFill>
              </a:rPr>
              <a:t>11</a:t>
            </a:r>
            <a:endParaRPr dirty="0" lang="de-DE"/>
          </a:p>
        </p:txBody>
      </p:sp>
    </p:spTree>
    <p:extLst>
      <p:ext uri="{BB962C8B-B14F-4D97-AF65-F5344CB8AC3E}">
        <p14:creationId xmlns:p14="http://schemas.microsoft.com/office/powerpoint/2010/main" val="2608704223"/>
      </p:ext>
    </p:extLst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idx="11" sz="quarter" type="ftr"/>
          </p:nvPr>
        </p:nvSpPr>
        <p:spPr/>
        <p:txBody>
          <a:bodyPr/>
          <a:lstStyle/>
          <a:p>
            <a:r>
              <a:rPr lang="de-DE"/>
              <a:t>Geringfügige Beschäftigungen und Midijobs – Stand April 2026</a:t>
            </a:r>
            <a:endParaRPr dirty="0" lang="de-DE"/>
          </a:p>
        </p:txBody>
      </p:sp>
      <p:sp>
        <p:nvSpPr>
          <p:cNvPr id="5" name="Inhaltsplatzhalter 4"/>
          <p:cNvSpPr>
            <a:spLocks noGrp="1"/>
          </p:cNvSpPr>
          <p:nvPr>
            <p:ph idx="13" sz="quarter"/>
          </p:nvPr>
        </p:nvSpPr>
        <p:spPr>
          <a:prstGeom prst="rect">
            <a:avLst/>
          </a:prstGeom>
        </p:spPr>
        <p:txBody>
          <a:bodyPr/>
          <a:lstStyle/>
          <a:p>
            <a:pPr indent="0" marL="0">
              <a:buNone/>
            </a:pPr>
            <a:r>
              <a:rPr dirty="0" lang="de-DE" sz="1600"/>
              <a:t>Beurteilung, ob die Geringfügigkeitsgrenze eingehalten wird:</a:t>
            </a:r>
          </a:p>
          <a:p>
            <a:pPr indent="0" marL="0">
              <a:buNone/>
            </a:pPr>
            <a:endParaRPr dirty="0" lang="de-DE" sz="1600"/>
          </a:p>
          <a:p>
            <a:pPr indent="0" marL="0">
              <a:buNone/>
            </a:pPr>
            <a:endParaRPr dirty="0" lang="de-DE" sz="1600"/>
          </a:p>
          <a:p>
            <a:pPr indent="0" marL="0">
              <a:buNone/>
            </a:pPr>
            <a:endParaRPr dirty="0" lang="de-DE" sz="1600"/>
          </a:p>
          <a:p>
            <a:pPr indent="0" marL="0">
              <a:buNone/>
            </a:pPr>
            <a:endParaRPr dirty="0" lang="de-DE" sz="1600"/>
          </a:p>
          <a:p>
            <a:pPr indent="0" marL="0">
              <a:buNone/>
            </a:pPr>
            <a:endParaRPr dirty="0" lang="de-DE" sz="1600"/>
          </a:p>
          <a:p>
            <a:pPr indent="0" marL="0">
              <a:buNone/>
            </a:pPr>
            <a:endParaRPr dirty="0" lang="de-DE" sz="1600"/>
          </a:p>
          <a:p>
            <a:pPr indent="0" marL="0">
              <a:buNone/>
            </a:pPr>
            <a:r>
              <a:rPr dirty="0" lang="de-DE" sz="1600"/>
              <a:t>	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lang="de-DE"/>
              <a:t>Geringfügig entlohnte Beschäftigungen</a:t>
            </a:r>
            <a:br>
              <a:rPr dirty="0" lang="de-DE"/>
            </a:br>
            <a:r>
              <a:rPr b="0" dirty="0" lang="de-DE" sz="1800"/>
              <a:t>Maßgebliches Entgelt</a:t>
            </a:r>
            <a:endParaRPr b="0" dirty="0" lang="de-DE"/>
          </a:p>
        </p:txBody>
      </p:sp>
      <p:sp>
        <p:nvSpPr>
          <p:cNvPr id="8" name="Rechteck 7"/>
          <p:cNvSpPr/>
          <p:nvPr/>
        </p:nvSpPr>
        <p:spPr>
          <a:xfrm>
            <a:off x="86698" y="4892751"/>
            <a:ext cx="3321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b="1" dirty="0" lang="de-DE" sz="800">
                <a:solidFill>
                  <a:srgbClr val="00A0E3"/>
                </a:solidFill>
              </a:rPr>
              <a:t>12</a:t>
            </a:r>
            <a:endParaRPr dirty="0"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CC66473-10D6-4953-875D-F726EDD0E81F}"/>
              </a:ext>
            </a:extLst>
          </p:cNvPr>
          <p:cNvSpPr txBox="1"/>
          <p:nvPr/>
        </p:nvSpPr>
        <p:spPr>
          <a:xfrm>
            <a:off x="647700" y="2571750"/>
            <a:ext cx="6624637" cy="1079624"/>
          </a:xfrm>
          <a:prstGeom prst="rect">
            <a:avLst/>
          </a:prstGeom>
          <a:solidFill>
            <a:srgbClr val="4F8DA4"/>
          </a:solidFill>
        </p:spPr>
        <p:txBody>
          <a:bodyPr anchor="t" bIns="36000" lIns="72000" rIns="72000" rtlCol="0" tIns="36000" wrap="square">
            <a:noAutofit/>
          </a:bodyPr>
          <a:lstStyle/>
          <a:p>
            <a:pPr algn="l">
              <a:buClr>
                <a:srgbClr val="00A0E3"/>
              </a:buClr>
            </a:pPr>
            <a:r>
              <a:rPr b="1" dirty="0" lang="de-DE" sz="1600">
                <a:solidFill>
                  <a:schemeClr val="bg1"/>
                </a:solidFill>
              </a:rPr>
              <a:t>Schritt 2</a:t>
            </a:r>
          </a:p>
          <a:p>
            <a:pPr algn="l">
              <a:buClr>
                <a:srgbClr val="00A0E3"/>
              </a:buClr>
            </a:pPr>
            <a:r>
              <a:rPr dirty="0" lang="de-DE" sz="1600">
                <a:solidFill>
                  <a:schemeClr val="bg1"/>
                </a:solidFill>
              </a:rPr>
              <a:t>Mtl. Arbeitsentgelt im Beurteilungszeitraum  +</a:t>
            </a:r>
            <a:br>
              <a:rPr dirty="0" lang="de-DE" sz="1600" u="sng">
                <a:solidFill>
                  <a:schemeClr val="bg1"/>
                </a:solidFill>
              </a:rPr>
            </a:br>
            <a:r>
              <a:rPr dirty="0" lang="de-DE" sz="1600">
                <a:solidFill>
                  <a:schemeClr val="bg1"/>
                </a:solidFill>
              </a:rPr>
              <a:t>absehbare Einmalzahlungen im Beurteilungszeitraum = </a:t>
            </a:r>
            <a:r>
              <a:rPr b="1" dirty="0" lang="de-DE" sz="1600">
                <a:solidFill>
                  <a:schemeClr val="bg1"/>
                </a:solidFill>
              </a:rPr>
              <a:t>Gesamtverdienst im Beurteilungszeitraum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13FC368-AB8B-4D26-9B82-F9E5EACADF94}"/>
              </a:ext>
            </a:extLst>
          </p:cNvPr>
          <p:cNvSpPr txBox="1"/>
          <p:nvPr/>
        </p:nvSpPr>
        <p:spPr>
          <a:xfrm>
            <a:off x="1079500" y="3867150"/>
            <a:ext cx="7200800" cy="865188"/>
          </a:xfrm>
          <a:prstGeom prst="rect">
            <a:avLst/>
          </a:prstGeom>
          <a:solidFill>
            <a:schemeClr val="tx2"/>
          </a:solidFill>
        </p:spPr>
        <p:txBody>
          <a:bodyPr anchor="ctr" bIns="36000" lIns="72000" rIns="72000" rtlCol="0" tIns="36000" wrap="square">
            <a:noAutofit/>
          </a:bodyPr>
          <a:lstStyle/>
          <a:p>
            <a:pPr algn="l">
              <a:buClr>
                <a:srgbClr val="00A0E3"/>
              </a:buClr>
            </a:pPr>
            <a:r>
              <a:rPr b="1" dirty="0" lang="de-DE" sz="1600">
                <a:solidFill>
                  <a:schemeClr val="bg1"/>
                </a:solidFill>
              </a:rPr>
              <a:t>Schritt 3</a:t>
            </a:r>
          </a:p>
          <a:p>
            <a:pPr>
              <a:buClr>
                <a:srgbClr val="00A0E3"/>
              </a:buClr>
            </a:pPr>
            <a:r>
              <a:rPr dirty="0" lang="de-DE" sz="1600">
                <a:solidFill>
                  <a:schemeClr val="bg1"/>
                </a:solidFill>
              </a:rPr>
              <a:t>Gesamtverdienst/Beschäftigungsmonate im Beurteilungszeitraum</a:t>
            </a:r>
          </a:p>
          <a:p>
            <a:pPr algn="l">
              <a:buClr>
                <a:srgbClr val="00A0E3"/>
              </a:buClr>
            </a:pPr>
            <a:r>
              <a:rPr dirty="0" lang="de-DE" sz="1600">
                <a:solidFill>
                  <a:schemeClr val="bg1"/>
                </a:solidFill>
              </a:rPr>
              <a:t>= </a:t>
            </a:r>
            <a:r>
              <a:rPr b="1" dirty="0" lang="de-DE" sz="1600">
                <a:solidFill>
                  <a:schemeClr val="bg1"/>
                </a:solidFill>
              </a:rPr>
              <a:t>regelmäßiges</a:t>
            </a:r>
            <a:r>
              <a:rPr dirty="0" lang="de-DE" sz="1600">
                <a:solidFill>
                  <a:schemeClr val="bg1"/>
                </a:solidFill>
              </a:rPr>
              <a:t> Arbeitsentgelt pro Monat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EB4870E-F5E6-44D7-A1EE-D45A4D88093F}"/>
              </a:ext>
            </a:extLst>
          </p:cNvPr>
          <p:cNvSpPr txBox="1"/>
          <p:nvPr/>
        </p:nvSpPr>
        <p:spPr>
          <a:xfrm>
            <a:off x="215900" y="1577899"/>
            <a:ext cx="6624637" cy="795131"/>
          </a:xfrm>
          <a:prstGeom prst="rect">
            <a:avLst/>
          </a:prstGeom>
          <a:solidFill>
            <a:schemeClr val="accent1"/>
          </a:solidFill>
        </p:spPr>
        <p:txBody>
          <a:bodyPr anchor="ctr" bIns="36000" lIns="72000" rIns="72000" rtlCol="0" tIns="36000" wrap="square">
            <a:noAutofit/>
          </a:bodyPr>
          <a:lstStyle/>
          <a:p>
            <a:pPr>
              <a:buClr>
                <a:srgbClr val="00A0E3"/>
              </a:buClr>
            </a:pPr>
            <a:r>
              <a:rPr b="1" dirty="0" lang="de-DE" sz="1600">
                <a:solidFill>
                  <a:schemeClr val="bg1"/>
                </a:solidFill>
              </a:rPr>
              <a:t>Schritt 1</a:t>
            </a:r>
          </a:p>
          <a:p>
            <a:pPr algn="l">
              <a:buClr>
                <a:srgbClr val="00A0E3"/>
              </a:buClr>
            </a:pPr>
            <a:r>
              <a:rPr dirty="0" lang="de-DE" sz="1600">
                <a:solidFill>
                  <a:schemeClr val="bg1"/>
                </a:solidFill>
              </a:rPr>
              <a:t>Bildung des Beurteilungszeitraumes (max. 12 Monate)</a:t>
            </a:r>
          </a:p>
        </p:txBody>
      </p:sp>
    </p:spTree>
    <p:extLst>
      <p:ext uri="{BB962C8B-B14F-4D97-AF65-F5344CB8AC3E}">
        <p14:creationId xmlns:p14="http://schemas.microsoft.com/office/powerpoint/2010/main" val="464752960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>
                      <p:stCondLst>
                        <p:cond delay="indefinite"/>
                      </p:stCondLst>
                      <p:childTnLst>
                        <p:par>
                          <p:cTn fill="hold" id="12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7"/>
      <p:bldP animBg="1" grpId="0" spid="10"/>
      <p:bldP animBg="1" grpId="0" spid="9"/>
    </p:bld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idx="11" sz="quarter" type="ftr"/>
          </p:nvPr>
        </p:nvSpPr>
        <p:spPr/>
        <p:txBody>
          <a:bodyPr/>
          <a:lstStyle/>
          <a:p>
            <a:r>
              <a:rPr lang="de-DE"/>
              <a:t>Geringfügige Beschäftigungen und Midijobs – Stand April 2026</a:t>
            </a:r>
            <a:endParaRPr dirty="0" lang="de-DE"/>
          </a:p>
        </p:txBody>
      </p:sp>
      <p:pic>
        <p:nvPicPr>
          <p:cNvPr id="13" name="Bildplatzhalter 12">
            <a:extLst>
              <a:ext uri="{FF2B5EF4-FFF2-40B4-BE49-F238E27FC236}">
                <a16:creationId xmlns:a16="http://schemas.microsoft.com/office/drawing/2014/main" id="{0D793A83-2156-486B-8AF1-3BEE419B3803}"/>
              </a:ext>
            </a:extLst>
          </p:cNvPr>
          <p:cNvPicPr>
            <a:picLocks noChangeAspect="1" noGrp="1"/>
          </p:cNvPicPr>
          <p:nvPr>
            <p:ph idx="14" sz="quarter" type="pic"/>
          </p:nvPr>
        </p:nvPicPr>
        <p:blipFill rotWithShape="1">
          <a:blip cstate="screen"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30" l="8413" r="36992" t="330"/>
          <a:stretch/>
        </p:blipFill>
        <p:spPr>
          <a:xfrm>
            <a:off x="6262577" y="1286164"/>
            <a:ext cx="2809986" cy="3457575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lang="de-DE"/>
              <a:t>Geringfügig entlohnte Beschäftigungen</a:t>
            </a:r>
            <a:br>
              <a:rPr dirty="0" lang="de-DE"/>
            </a:br>
            <a:r>
              <a:rPr b="0" dirty="0" lang="de-DE" sz="1800"/>
              <a:t>Beispiel 3</a:t>
            </a:r>
            <a:endParaRPr dirty="0" lang="de-DE"/>
          </a:p>
        </p:txBody>
      </p:sp>
      <p:sp>
        <p:nvSpPr>
          <p:cNvPr id="11" name="Rechteck 10"/>
          <p:cNvSpPr/>
          <p:nvPr/>
        </p:nvSpPr>
        <p:spPr>
          <a:xfrm>
            <a:off x="86698" y="4892751"/>
            <a:ext cx="3321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b="1" dirty="0" lang="de-DE" sz="800">
                <a:solidFill>
                  <a:srgbClr val="00A0E3"/>
                </a:solidFill>
              </a:rPr>
              <a:t>13</a:t>
            </a:r>
            <a:endParaRPr dirty="0"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3E004168-144B-40BF-9875-E9202ECF6A57}"/>
              </a:ext>
            </a:extLst>
          </p:cNvPr>
          <p:cNvSpPr/>
          <p:nvPr/>
        </p:nvSpPr>
        <p:spPr>
          <a:xfrm>
            <a:off x="215900" y="1286164"/>
            <a:ext cx="5605661" cy="147324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 bIns="9525" lIns="9525" numCol="1" rIns="9525" rtlCol="0" spcCol="1270" spcFirstLastPara="0" tIns="9525" vert="horz" wrap="square">
            <a:noAutofit/>
          </a:bodyPr>
          <a:lstStyle/>
          <a:p>
            <a:pPr indent="-285750" marL="285750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400">
                <a:solidFill>
                  <a:schemeClr val="tx1"/>
                </a:solidFill>
              </a:rPr>
              <a:t>mtl. Entgelt: 			600 EUR</a:t>
            </a:r>
          </a:p>
          <a:p>
            <a:pPr indent="-285750" marL="285750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400">
                <a:solidFill>
                  <a:schemeClr val="tx1"/>
                </a:solidFill>
              </a:rPr>
              <a:t>Einmalzahlung (Weihnachtsgeld): 	600 EUR</a:t>
            </a:r>
          </a:p>
          <a:p>
            <a:pPr indent="-285750" marL="285750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400">
                <a:solidFill>
                  <a:schemeClr val="tx1"/>
                </a:solidFill>
              </a:rPr>
              <a:t>Berechnung: </a:t>
            </a:r>
          </a:p>
          <a:p>
            <a:pPr defTabSz="271463">
              <a:buClr>
                <a:srgbClr val="00A0E3"/>
              </a:buClr>
            </a:pPr>
            <a:r>
              <a:rPr dirty="0" lang="fr-FR" sz="1400">
                <a:solidFill>
                  <a:schemeClr val="tx1"/>
                </a:solidFill>
              </a:rPr>
              <a:t>	600 EUR x 12 	=	7.200 EUR</a:t>
            </a:r>
            <a:br>
              <a:rPr dirty="0" lang="fr-FR" sz="1400">
                <a:solidFill>
                  <a:schemeClr val="tx1"/>
                </a:solidFill>
              </a:rPr>
            </a:br>
            <a:r>
              <a:rPr dirty="0" lang="fr-FR" sz="1400">
                <a:solidFill>
                  <a:schemeClr val="tx1"/>
                </a:solidFill>
              </a:rPr>
              <a:t>						</a:t>
            </a:r>
            <a:r>
              <a:rPr dirty="0" lang="fr-FR" sz="1400" u="sng">
                <a:solidFill>
                  <a:schemeClr val="tx1"/>
                </a:solidFill>
              </a:rPr>
              <a:t>+	   600 EUR</a:t>
            </a:r>
            <a:br>
              <a:rPr dirty="0" lang="fr-FR" sz="1400">
                <a:solidFill>
                  <a:schemeClr val="tx1"/>
                </a:solidFill>
              </a:rPr>
            </a:br>
            <a:r>
              <a:rPr dirty="0" lang="fr-FR" sz="1400">
                <a:solidFill>
                  <a:schemeClr val="tx1"/>
                </a:solidFill>
              </a:rPr>
              <a:t>						 	7.800 EUR	: 12 = 650,00 EUR</a:t>
            </a:r>
            <a:endParaRPr dirty="0" lang="de-DE" sz="1400">
              <a:solidFill>
                <a:schemeClr val="tx1"/>
              </a:solidFill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FF5A96AE-1015-4F1C-AE23-0222A969DA1A}"/>
              </a:ext>
            </a:extLst>
          </p:cNvPr>
          <p:cNvSpPr/>
          <p:nvPr/>
        </p:nvSpPr>
        <p:spPr>
          <a:xfrm>
            <a:off x="204611" y="2985118"/>
            <a:ext cx="5605661" cy="175862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 bIns="9525" lIns="9525" numCol="1" rIns="9525" rtlCol="0" spcCol="1270" spcFirstLastPara="0" tIns="9525" vert="horz" wrap="square">
            <a:noAutofit/>
          </a:bodyPr>
          <a:lstStyle/>
          <a:p>
            <a:pPr indent="-285750" marL="285750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400">
                <a:solidFill>
                  <a:schemeClr val="tx1"/>
                </a:solidFill>
              </a:rPr>
              <a:t>Vorausschauende Betrachtung für Zeitjahr. </a:t>
            </a:r>
            <a:br>
              <a:rPr dirty="0" lang="de-DE" sz="1400">
                <a:solidFill>
                  <a:schemeClr val="tx1"/>
                </a:solidFill>
              </a:rPr>
            </a:br>
            <a:r>
              <a:rPr dirty="0" lang="de-DE" sz="1400">
                <a:solidFill>
                  <a:schemeClr val="tx1"/>
                </a:solidFill>
              </a:rPr>
              <a:t>Neue Betrachtung zu Beginn eines Kalenderjahres zulässig.</a:t>
            </a:r>
          </a:p>
          <a:p>
            <a:pPr indent="-268288" lvl="1" marL="536575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400">
                <a:solidFill>
                  <a:schemeClr val="tx1"/>
                </a:solidFill>
              </a:rPr>
              <a:t>Entgeltgrenze durch Berücksichtigung der Einmalzahlung überschritten.</a:t>
            </a:r>
          </a:p>
          <a:p>
            <a:pPr indent="-268288" lvl="1" marL="536575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400">
                <a:solidFill>
                  <a:schemeClr val="tx1"/>
                </a:solidFill>
              </a:rPr>
              <a:t>Beschäftigung ist </a:t>
            </a:r>
            <a:r>
              <a:rPr b="1" dirty="0" lang="de-DE" sz="1400">
                <a:solidFill>
                  <a:schemeClr val="tx1"/>
                </a:solidFill>
              </a:rPr>
              <a:t>nicht</a:t>
            </a:r>
            <a:r>
              <a:rPr dirty="0" lang="de-DE" sz="1400">
                <a:solidFill>
                  <a:schemeClr val="tx1"/>
                </a:solidFill>
              </a:rPr>
              <a:t> geringfügig entlohnt </a:t>
            </a:r>
            <a:br>
              <a:rPr dirty="0" lang="de-DE" sz="1400">
                <a:solidFill>
                  <a:schemeClr val="tx1"/>
                </a:solidFill>
              </a:rPr>
            </a:br>
            <a:r>
              <a:rPr dirty="0" lang="de-DE" sz="1400">
                <a:solidFill>
                  <a:schemeClr val="tx1"/>
                </a:solidFill>
              </a:rPr>
              <a:t>=&gt;  grds. versicherungspflichtig.</a:t>
            </a:r>
          </a:p>
        </p:txBody>
      </p:sp>
    </p:spTree>
    <p:extLst>
      <p:ext uri="{BB962C8B-B14F-4D97-AF65-F5344CB8AC3E}">
        <p14:creationId xmlns:p14="http://schemas.microsoft.com/office/powerpoint/2010/main" val="2129434516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10"/>
      <p:bldP animBg="1" grpId="0" spid="12"/>
    </p:bld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hidden="1" id="25" name="Objekt 24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08473" y="1192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imgH="380" imgW="380" name="think-cell Folie" progId="TCLayout.ActiveDocument.1" r:id="rId3">
                  <p:embed/>
                </p:oleObj>
              </mc:Choice>
              <mc:Fallback>
                <p:oleObj imgH="380" imgW="380" name="think-cell Folie" progId="TCLayout.ActiveDocument.1" r:id="rId3">
                  <p:embed/>
                  <p:pic>
                    <p:nvPicPr>
                      <p:cNvPr hidden="1" id="25" name="Objekt 2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08473" y="1192"/>
                        <a:ext cx="1190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ußzeilenplatzhalter 2"/>
          <p:cNvSpPr>
            <a:spLocks noGrp="1"/>
          </p:cNvSpPr>
          <p:nvPr>
            <p:ph idx="11" sz="quarter" type="ftr"/>
          </p:nvPr>
        </p:nvSpPr>
        <p:spPr/>
        <p:txBody>
          <a:bodyPr/>
          <a:lstStyle/>
          <a:p>
            <a:r>
              <a:rPr lang="de-DE"/>
              <a:t>Geringfügige Beschäftigungen und Midijobs – Stand April 2026</a:t>
            </a:r>
            <a:endParaRPr dirty="0" lang="de-DE"/>
          </a:p>
        </p:txBody>
      </p:sp>
      <p:sp>
        <p:nvSpPr>
          <p:cNvPr id="5" name="Inhaltsplatzhalter 4"/>
          <p:cNvSpPr>
            <a:spLocks noGrp="1"/>
          </p:cNvSpPr>
          <p:nvPr>
            <p:ph idx="13" sz="quarter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lang="de-DE"/>
              <a:t>Geringfügigkeitsgrenze von derzeit 603 EUR einheitlich in Deutschland </a:t>
            </a:r>
          </a:p>
          <a:p>
            <a:r>
              <a:rPr dirty="0" lang="de-DE"/>
              <a:t>Monatswert gilt auch, wenn </a:t>
            </a:r>
            <a:r>
              <a:rPr b="1" dirty="0" lang="de-DE"/>
              <a:t>Beschäftigung nicht während des gesamten Kalendermonats</a:t>
            </a:r>
            <a:r>
              <a:rPr dirty="0" lang="de-DE"/>
              <a:t> ausgeübt wird</a:t>
            </a:r>
          </a:p>
          <a:p>
            <a:endParaRPr dirty="0" lang="de-DE" sz="1200"/>
          </a:p>
          <a:p>
            <a:endParaRPr dirty="0" lang="de-DE" sz="1200"/>
          </a:p>
          <a:p>
            <a:endParaRPr dirty="0" lang="de-DE" sz="1200"/>
          </a:p>
          <a:p>
            <a:endParaRPr dirty="0" lang="de-DE" sz="1200"/>
          </a:p>
          <a:p>
            <a:endParaRPr dirty="0" lang="de-DE" sz="1200"/>
          </a:p>
          <a:p>
            <a:endParaRPr dirty="0" lang="de-DE" sz="1200"/>
          </a:p>
          <a:p>
            <a:pPr indent="0" marL="0">
              <a:buNone/>
            </a:pPr>
            <a:endParaRPr dirty="0" lang="de-DE" sz="12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lang="de-DE"/>
              <a:t>Geringfügig entlohnte Beschäftigungen</a:t>
            </a:r>
            <a:br>
              <a:rPr dirty="0" lang="de-DE"/>
            </a:br>
            <a:r>
              <a:rPr b="0" dirty="0" lang="de-DE" sz="1800"/>
              <a:t>Besonderheit: Teilmonatszeiträume</a:t>
            </a:r>
            <a:endParaRPr dirty="0" lang="de-DE"/>
          </a:p>
        </p:txBody>
      </p:sp>
      <p:cxnSp>
        <p:nvCxnSpPr>
          <p:cNvPr id="31" name="Gerade Verbindung mit Pfeil 30"/>
          <p:cNvCxnSpPr/>
          <p:nvPr/>
        </p:nvCxnSpPr>
        <p:spPr>
          <a:xfrm flipV="1">
            <a:off x="312595" y="2704473"/>
            <a:ext cx="8064501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hteck 32"/>
          <p:cNvSpPr/>
          <p:nvPr/>
        </p:nvSpPr>
        <p:spPr>
          <a:xfrm>
            <a:off x="1670100" y="3458955"/>
            <a:ext cx="1368000" cy="612000"/>
          </a:xfrm>
          <a:prstGeom prst="rect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 bIns="46800" compatLnSpc="1" forceAA="0" fromWordArt="0" horzOverflow="overflow" lIns="0" numCol="1" rIns="0" rot="0" rtlCol="0" spcCol="0" spcFirstLastPara="0" tIns="46800" vert="horz" vertOverflow="overflow" wrap="square">
            <a:prstTxWarp prst="textNoShape">
              <a:avLst/>
            </a:prstTxWarp>
            <a:noAutofit/>
          </a:bodyPr>
          <a:lstStyle/>
          <a:p>
            <a:pPr algn="ctr">
              <a:lnSpc>
                <a:spcPct val="120000"/>
              </a:lnSpc>
              <a:buClr>
                <a:schemeClr val="accent1"/>
              </a:buClr>
            </a:pPr>
            <a:r>
              <a:rPr dirty="0" lang="de-DE" sz="1200">
                <a:solidFill>
                  <a:schemeClr val="bg1"/>
                </a:solidFill>
              </a:rPr>
              <a:t>Beschäftigung B:</a:t>
            </a:r>
            <a:br>
              <a:rPr dirty="0" lang="de-DE" sz="1200">
                <a:solidFill>
                  <a:schemeClr val="bg1"/>
                </a:solidFill>
              </a:rPr>
            </a:br>
            <a:r>
              <a:rPr dirty="0" lang="de-DE" sz="1200">
                <a:solidFill>
                  <a:schemeClr val="bg1"/>
                </a:solidFill>
              </a:rPr>
              <a:t>Teilmonat April</a:t>
            </a:r>
            <a:br>
              <a:rPr dirty="0" lang="de-DE" sz="1200">
                <a:solidFill>
                  <a:schemeClr val="bg1"/>
                </a:solidFill>
              </a:rPr>
            </a:br>
            <a:r>
              <a:rPr dirty="0" lang="de-DE" sz="1200">
                <a:solidFill>
                  <a:schemeClr val="bg1"/>
                </a:solidFill>
              </a:rPr>
              <a:t>603 EUR</a:t>
            </a:r>
          </a:p>
        </p:txBody>
      </p:sp>
      <p:grpSp>
        <p:nvGrpSpPr>
          <p:cNvPr id="34" name="Gruppieren 33"/>
          <p:cNvGrpSpPr/>
          <p:nvPr/>
        </p:nvGrpSpPr>
        <p:grpSpPr>
          <a:xfrm>
            <a:off x="235165" y="2283718"/>
            <a:ext cx="514564" cy="1915466"/>
            <a:chOff x="467544" y="3853614"/>
            <a:chExt cx="514564" cy="1915466"/>
          </a:xfrm>
        </p:grpSpPr>
        <p:sp>
          <p:nvSpPr>
            <p:cNvPr id="35" name="Textfeld 34"/>
            <p:cNvSpPr txBox="1"/>
            <p:nvPr/>
          </p:nvSpPr>
          <p:spPr>
            <a:xfrm>
              <a:off x="467544" y="3853614"/>
              <a:ext cx="514564" cy="198131"/>
            </a:xfrm>
            <a:prstGeom prst="rect">
              <a:avLst/>
            </a:prstGeom>
            <a:noFill/>
          </p:spPr>
          <p:txBody>
            <a:bodyPr bIns="0" lIns="0" rIns="0" rtlCol="0" tIns="0" wrap="none">
              <a:spAutoFit/>
            </a:bodyPr>
            <a:lstStyle/>
            <a:p>
              <a:pPr>
                <a:lnSpc>
                  <a:spcPct val="120000"/>
                </a:lnSpc>
                <a:buClr>
                  <a:schemeClr val="accent1"/>
                </a:buClr>
              </a:pPr>
              <a:r>
                <a:rPr dirty="0" lang="de-DE" sz="1200"/>
                <a:t>  15.4.</a:t>
              </a:r>
            </a:p>
          </p:txBody>
        </p:sp>
        <p:cxnSp>
          <p:nvCxnSpPr>
            <p:cNvPr id="36" name="Gerader Verbinder 35"/>
            <p:cNvCxnSpPr>
              <a:stCxn id="35" idx="2"/>
            </p:cNvCxnSpPr>
            <p:nvPr/>
          </p:nvCxnSpPr>
          <p:spPr>
            <a:xfrm>
              <a:off x="724826" y="4051745"/>
              <a:ext cx="28053" cy="1717335"/>
            </a:xfrm>
            <a:prstGeom prst="line">
              <a:avLst/>
            </a:prstGeom>
            <a:ln w="28575">
              <a:solidFill>
                <a:schemeClr val="accent2"/>
              </a:solidFill>
              <a:prstDash val="dash"/>
              <a:headEnd len="med" type="none" w="med"/>
              <a:tailEnd len="med" type="non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uppieren 36"/>
          <p:cNvGrpSpPr/>
          <p:nvPr/>
        </p:nvGrpSpPr>
        <p:grpSpPr>
          <a:xfrm>
            <a:off x="1373864" y="2272425"/>
            <a:ext cx="514564" cy="1915466"/>
            <a:chOff x="1547664" y="3853614"/>
            <a:chExt cx="514564" cy="1915466"/>
          </a:xfrm>
        </p:grpSpPr>
        <p:sp>
          <p:nvSpPr>
            <p:cNvPr id="38" name="Textfeld 37"/>
            <p:cNvSpPr txBox="1"/>
            <p:nvPr/>
          </p:nvSpPr>
          <p:spPr>
            <a:xfrm>
              <a:off x="1547664" y="3853614"/>
              <a:ext cx="514564" cy="198131"/>
            </a:xfrm>
            <a:prstGeom prst="rect">
              <a:avLst/>
            </a:prstGeom>
            <a:noFill/>
          </p:spPr>
          <p:txBody>
            <a:bodyPr bIns="0" lIns="0" rIns="0" rtlCol="0" tIns="0" wrap="none">
              <a:spAutoFit/>
            </a:bodyPr>
            <a:lstStyle/>
            <a:p>
              <a:pPr>
                <a:lnSpc>
                  <a:spcPct val="120000"/>
                </a:lnSpc>
                <a:buClr>
                  <a:schemeClr val="accent1"/>
                </a:buClr>
              </a:pPr>
              <a:r>
                <a:rPr dirty="0" lang="de-DE" sz="1200"/>
                <a:t>  26.4.</a:t>
              </a:r>
            </a:p>
          </p:txBody>
        </p:sp>
        <p:cxnSp>
          <p:nvCxnSpPr>
            <p:cNvPr id="39" name="Gerader Verbinder 38"/>
            <p:cNvCxnSpPr>
              <a:stCxn id="38" idx="2"/>
            </p:cNvCxnSpPr>
            <p:nvPr/>
          </p:nvCxnSpPr>
          <p:spPr>
            <a:xfrm>
              <a:off x="1804946" y="4051745"/>
              <a:ext cx="28053" cy="1717335"/>
            </a:xfrm>
            <a:prstGeom prst="line">
              <a:avLst/>
            </a:prstGeom>
            <a:ln w="28575">
              <a:solidFill>
                <a:schemeClr val="accent2"/>
              </a:solidFill>
              <a:prstDash val="dash"/>
              <a:headEnd len="med" type="none" w="med"/>
              <a:tailEnd len="med" type="non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uppieren 39"/>
          <p:cNvGrpSpPr/>
          <p:nvPr/>
        </p:nvGrpSpPr>
        <p:grpSpPr>
          <a:xfrm>
            <a:off x="2771290" y="2283718"/>
            <a:ext cx="514564" cy="1915465"/>
            <a:chOff x="2993219" y="3853614"/>
            <a:chExt cx="514564" cy="1915465"/>
          </a:xfrm>
        </p:grpSpPr>
        <p:sp>
          <p:nvSpPr>
            <p:cNvPr id="41" name="Textfeld 40"/>
            <p:cNvSpPr txBox="1"/>
            <p:nvPr/>
          </p:nvSpPr>
          <p:spPr>
            <a:xfrm>
              <a:off x="2993219" y="3853614"/>
              <a:ext cx="514564" cy="198131"/>
            </a:xfrm>
            <a:prstGeom prst="rect">
              <a:avLst/>
            </a:prstGeom>
            <a:noFill/>
          </p:spPr>
          <p:txBody>
            <a:bodyPr bIns="0" lIns="0" rIns="0" rtlCol="0" tIns="0" wrap="none">
              <a:spAutoFit/>
            </a:bodyPr>
            <a:lstStyle/>
            <a:p>
              <a:pPr>
                <a:lnSpc>
                  <a:spcPct val="120000"/>
                </a:lnSpc>
                <a:buClr>
                  <a:schemeClr val="accent1"/>
                </a:buClr>
              </a:pPr>
              <a:r>
                <a:rPr dirty="0" lang="de-DE" sz="1200"/>
                <a:t>  30.4.</a:t>
              </a:r>
            </a:p>
          </p:txBody>
        </p:sp>
        <p:cxnSp>
          <p:nvCxnSpPr>
            <p:cNvPr id="42" name="Gerader Verbinder 41"/>
            <p:cNvCxnSpPr>
              <a:stCxn id="41" idx="2"/>
            </p:cNvCxnSpPr>
            <p:nvPr/>
          </p:nvCxnSpPr>
          <p:spPr>
            <a:xfrm>
              <a:off x="3250501" y="4051745"/>
              <a:ext cx="25713" cy="1717334"/>
            </a:xfrm>
            <a:prstGeom prst="line">
              <a:avLst/>
            </a:prstGeom>
            <a:ln w="28575">
              <a:solidFill>
                <a:schemeClr val="accent2"/>
              </a:solidFill>
              <a:prstDash val="dash"/>
              <a:headEnd len="med" type="none" w="med"/>
              <a:tailEnd len="med" type="non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uppieren 42"/>
          <p:cNvGrpSpPr/>
          <p:nvPr/>
        </p:nvGrpSpPr>
        <p:grpSpPr>
          <a:xfrm>
            <a:off x="6043000" y="2283718"/>
            <a:ext cx="525785" cy="1915465"/>
            <a:chOff x="5940152" y="3853614"/>
            <a:chExt cx="525785" cy="1915465"/>
          </a:xfrm>
        </p:grpSpPr>
        <p:sp>
          <p:nvSpPr>
            <p:cNvPr id="44" name="Textfeld 43"/>
            <p:cNvSpPr txBox="1"/>
            <p:nvPr/>
          </p:nvSpPr>
          <p:spPr>
            <a:xfrm>
              <a:off x="5940152" y="3853614"/>
              <a:ext cx="525785" cy="198131"/>
            </a:xfrm>
            <a:prstGeom prst="rect">
              <a:avLst/>
            </a:prstGeom>
            <a:noFill/>
          </p:spPr>
          <p:txBody>
            <a:bodyPr bIns="0" lIns="0" rIns="0" rtlCol="0" tIns="0" wrap="none">
              <a:spAutoFit/>
            </a:bodyPr>
            <a:lstStyle/>
            <a:p>
              <a:pPr>
                <a:lnSpc>
                  <a:spcPct val="120000"/>
                </a:lnSpc>
                <a:buClr>
                  <a:schemeClr val="accent1"/>
                </a:buClr>
              </a:pPr>
              <a:r>
                <a:rPr dirty="0" lang="de-DE" sz="1200"/>
                <a:t>    1.6.</a:t>
              </a:r>
            </a:p>
          </p:txBody>
        </p:sp>
        <p:cxnSp>
          <p:nvCxnSpPr>
            <p:cNvPr id="45" name="Gerader Verbinder 44"/>
            <p:cNvCxnSpPr>
              <a:stCxn id="44" idx="2"/>
            </p:cNvCxnSpPr>
            <p:nvPr/>
          </p:nvCxnSpPr>
          <p:spPr>
            <a:xfrm>
              <a:off x="6203045" y="4051745"/>
              <a:ext cx="22442" cy="1717334"/>
            </a:xfrm>
            <a:prstGeom prst="line">
              <a:avLst/>
            </a:prstGeom>
            <a:ln w="28575">
              <a:solidFill>
                <a:schemeClr val="accent2"/>
              </a:solidFill>
              <a:prstDash val="dash"/>
              <a:headEnd len="med" type="none" w="med"/>
              <a:tailEnd len="med" type="non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Rechteck 45"/>
          <p:cNvSpPr/>
          <p:nvPr/>
        </p:nvSpPr>
        <p:spPr>
          <a:xfrm>
            <a:off x="530949" y="2799930"/>
            <a:ext cx="2497623" cy="612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 bIns="45720" compatLnSpc="1" forceAA="0" fromWordArt="0" horzOverflow="overflow" lIns="91440" numCol="1" rIns="91440" rot="0" rtlCol="0" spcCol="0" spcFirstLastPara="0" tIns="45720" vert="horz" vertOverflow="overflow" wrap="square">
            <a:prstTxWarp prst="textNoShape">
              <a:avLst/>
            </a:prstTxWarp>
            <a:noAutofit/>
          </a:bodyPr>
          <a:lstStyle/>
          <a:p>
            <a:pPr algn="ctr">
              <a:lnSpc>
                <a:spcPct val="120000"/>
              </a:lnSpc>
              <a:buClr>
                <a:schemeClr val="accent1"/>
              </a:buClr>
            </a:pPr>
            <a:r>
              <a:rPr dirty="0" lang="de-DE" sz="1200">
                <a:solidFill>
                  <a:schemeClr val="bg1"/>
                </a:solidFill>
              </a:rPr>
              <a:t>Beschäftigung A:</a:t>
            </a:r>
            <a:br>
              <a:rPr dirty="0" lang="de-DE" sz="1200">
                <a:solidFill>
                  <a:schemeClr val="bg1"/>
                </a:solidFill>
              </a:rPr>
            </a:br>
            <a:r>
              <a:rPr dirty="0" lang="de-DE" sz="1200">
                <a:solidFill>
                  <a:schemeClr val="bg1"/>
                </a:solidFill>
              </a:rPr>
              <a:t>Teilmonat April</a:t>
            </a:r>
            <a:br>
              <a:rPr dirty="0" lang="de-DE" sz="1200">
                <a:solidFill>
                  <a:schemeClr val="bg1"/>
                </a:solidFill>
              </a:rPr>
            </a:br>
            <a:r>
              <a:rPr dirty="0" lang="de-DE" sz="1200">
                <a:solidFill>
                  <a:schemeClr val="bg1"/>
                </a:solidFill>
              </a:rPr>
              <a:t>603 EUR</a:t>
            </a:r>
          </a:p>
        </p:txBody>
      </p:sp>
      <p:sp>
        <p:nvSpPr>
          <p:cNvPr id="47" name="Rechteck 46"/>
          <p:cNvSpPr/>
          <p:nvPr/>
        </p:nvSpPr>
        <p:spPr>
          <a:xfrm>
            <a:off x="3073260" y="3458955"/>
            <a:ext cx="3240000" cy="612000"/>
          </a:xfrm>
          <a:prstGeom prst="rect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 bIns="46800" compatLnSpc="1" forceAA="0" fromWordArt="0" horzOverflow="overflow" lIns="0" numCol="1" rIns="0" rot="0" rtlCol="0" spcCol="0" spcFirstLastPara="0" tIns="46800" vert="horz" vertOverflow="overflow" wrap="square">
            <a:prstTxWarp prst="textNoShape">
              <a:avLst/>
            </a:prstTxWarp>
            <a:noAutofit/>
          </a:bodyPr>
          <a:lstStyle/>
          <a:p>
            <a:pPr algn="ctr">
              <a:lnSpc>
                <a:spcPct val="120000"/>
              </a:lnSpc>
              <a:buClr>
                <a:schemeClr val="accent1"/>
              </a:buClr>
            </a:pPr>
            <a:r>
              <a:rPr dirty="0" lang="de-DE" sz="1200">
                <a:solidFill>
                  <a:schemeClr val="bg1"/>
                </a:solidFill>
              </a:rPr>
              <a:t>Mai</a:t>
            </a:r>
            <a:br>
              <a:rPr dirty="0" lang="de-DE" sz="1200">
                <a:solidFill>
                  <a:schemeClr val="bg1"/>
                </a:solidFill>
              </a:rPr>
            </a:br>
            <a:r>
              <a:rPr dirty="0" lang="de-DE" sz="1200">
                <a:solidFill>
                  <a:schemeClr val="bg1"/>
                </a:solidFill>
              </a:rPr>
              <a:t>603 EUR</a:t>
            </a:r>
          </a:p>
        </p:txBody>
      </p:sp>
      <p:sp>
        <p:nvSpPr>
          <p:cNvPr id="48" name="Rechteck 47"/>
          <p:cNvSpPr/>
          <p:nvPr/>
        </p:nvSpPr>
        <p:spPr>
          <a:xfrm>
            <a:off x="6350620" y="3458955"/>
            <a:ext cx="1368000" cy="612000"/>
          </a:xfrm>
          <a:prstGeom prst="rect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 bIns="46800" compatLnSpc="1" forceAA="0" fromWordArt="0" horzOverflow="overflow" lIns="0" numCol="1" rIns="0" rot="0" rtlCol="0" spcCol="0" spcFirstLastPara="0" tIns="46800" vert="horz" vertOverflow="overflow" wrap="square">
            <a:prstTxWarp prst="textNoShape">
              <a:avLst/>
            </a:prstTxWarp>
            <a:noAutofit/>
          </a:bodyPr>
          <a:lstStyle/>
          <a:p>
            <a:pPr algn="ctr">
              <a:lnSpc>
                <a:spcPct val="120000"/>
              </a:lnSpc>
              <a:buClr>
                <a:schemeClr val="accent1"/>
              </a:buClr>
            </a:pPr>
            <a:r>
              <a:rPr dirty="0" lang="de-DE" sz="1200">
                <a:solidFill>
                  <a:schemeClr val="bg1"/>
                </a:solidFill>
              </a:rPr>
              <a:t>Juni</a:t>
            </a:r>
            <a:br>
              <a:rPr dirty="0" lang="de-DE" sz="1200">
                <a:solidFill>
                  <a:schemeClr val="bg1"/>
                </a:solidFill>
              </a:rPr>
            </a:br>
            <a:r>
              <a:rPr dirty="0" lang="de-DE" sz="1200">
                <a:solidFill>
                  <a:schemeClr val="bg1"/>
                </a:solidFill>
              </a:rPr>
              <a:t>603 EUR</a:t>
            </a:r>
          </a:p>
        </p:txBody>
      </p:sp>
      <p:sp>
        <p:nvSpPr>
          <p:cNvPr id="49" name="Richtungspfeil 48"/>
          <p:cNvSpPr/>
          <p:nvPr/>
        </p:nvSpPr>
        <p:spPr>
          <a:xfrm>
            <a:off x="7718620" y="3458955"/>
            <a:ext cx="586666" cy="612000"/>
          </a:xfrm>
          <a:prstGeom prst="homePlate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 bIns="45720" compatLnSpc="1" forceAA="0" fromWordArt="0" horzOverflow="overflow" lIns="91440" numCol="1" rIns="91440" rot="0" rtlCol="0" spcCol="0" spcFirstLastPara="0" tIns="45720" vert="horz" vertOverflow="overflow" wrap="square">
            <a:prstTxWarp prst="textNoShape">
              <a:avLst/>
            </a:prstTxWarp>
            <a:noAutofit/>
          </a:bodyPr>
          <a:lstStyle/>
          <a:p>
            <a:pPr algn="ctr" indent="-182563" marL="182563">
              <a:lnSpc>
                <a:spcPct val="105000"/>
              </a:lnSpc>
              <a:buClr>
                <a:schemeClr val="accent1"/>
              </a:buClr>
              <a:buFont charset="2" panose="05000000000000000000" pitchFamily="2" typeface="Wingdings"/>
              <a:buChar char="§"/>
            </a:pPr>
            <a:endParaRPr dirty="0" lang="de-DE" sz="1600">
              <a:solidFill>
                <a:schemeClr val="bg1"/>
              </a:solidFill>
            </a:endParaRPr>
          </a:p>
        </p:txBody>
      </p:sp>
      <p:sp>
        <p:nvSpPr>
          <p:cNvPr id="50" name="Rechteck 49"/>
          <p:cNvSpPr/>
          <p:nvPr/>
        </p:nvSpPr>
        <p:spPr>
          <a:xfrm>
            <a:off x="86698" y="4892751"/>
            <a:ext cx="3321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b="1" dirty="0" lang="de-DE" sz="800">
                <a:solidFill>
                  <a:srgbClr val="00A0E3"/>
                </a:solidFill>
              </a:rPr>
              <a:t>14</a:t>
            </a:r>
            <a:endParaRPr dirty="0" lang="de-DE"/>
          </a:p>
        </p:txBody>
      </p:sp>
    </p:spTree>
    <p:extLst>
      <p:ext uri="{BB962C8B-B14F-4D97-AF65-F5344CB8AC3E}">
        <p14:creationId xmlns:p14="http://schemas.microsoft.com/office/powerpoint/2010/main" val="3986315874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>
                      <p:stCondLst>
                        <p:cond delay="indefinite"/>
                      </p:stCondLst>
                      <p:childTnLst>
                        <p:par>
                          <p:cTn fill="hold" id="12">
                            <p:stCondLst>
                              <p:cond delay="0"/>
                            </p:stCondLst>
                            <p:childTnLst>
                              <p:par>
                                <p:cTn fill="hold" id="13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 fill="hold" id="15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 fill="hold" id="16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17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 fill="hold" id="19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 fill="hold" id="2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21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 fill="hold" id="23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 fill="hold" id="24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25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 fill="hold" id="27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 fill="hold" id="28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29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 fill="hold" id="31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 fill="hold" id="32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33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 fill="hold" id="35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 fill="hold" id="36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37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 fill="hold" id="39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 fill="hold" id="4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41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 fill="hold" id="43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 fill="hold" id="44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45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 fill="hold" id="47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 fill="hold" id="48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49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 fill="hold" id="51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 fill="hold" id="52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grpId="0" spid="5"/>
      <p:bldP animBg="1" grpId="0" spid="33"/>
      <p:bldP animBg="1" grpId="0" spid="46"/>
      <p:bldP animBg="1" grpId="0" spid="47"/>
      <p:bldP animBg="1" grpId="0" spid="48"/>
      <p:bldP animBg="1" grpId="0" spid="49"/>
    </p:bld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7BB5AF3-EC21-4551-AC35-9721FB765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lang="de-DE"/>
              <a:t>Agenda</a:t>
            </a:r>
            <a:br>
              <a:rPr dirty="0" lang="de-DE"/>
            </a:br>
            <a:endParaRPr dirty="0" lang="de-DE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64AA41B-8FE4-4264-A2AD-08E94B729DFA}"/>
              </a:ext>
            </a:extLst>
          </p:cNvPr>
          <p:cNvSpPr>
            <a:spLocks noGrp="1"/>
          </p:cNvSpPr>
          <p:nvPr>
            <p:ph idx="11" sz="quarter" type="ftr"/>
          </p:nvPr>
        </p:nvSpPr>
        <p:spPr/>
        <p:txBody>
          <a:bodyPr/>
          <a:lstStyle/>
          <a:p>
            <a:r>
              <a:rPr dirty="0" lang="de-DE"/>
              <a:t>Geringfügige Beschäftigungen und Midijobs – Stand April 2026</a:t>
            </a:r>
          </a:p>
        </p:txBody>
      </p:sp>
      <p:pic>
        <p:nvPicPr>
          <p:cNvPr id="37" name="Bildplatzhalter 36">
            <a:extLst>
              <a:ext uri="{FF2B5EF4-FFF2-40B4-BE49-F238E27FC236}">
                <a16:creationId xmlns:a16="http://schemas.microsoft.com/office/drawing/2014/main" id="{9C4C5595-7E02-45AB-A38D-CF7E3BF55D54}"/>
              </a:ext>
            </a:extLst>
          </p:cNvPr>
          <p:cNvPicPr>
            <a:picLocks noChangeAspect="1" noGrp="1"/>
          </p:cNvPicPr>
          <p:nvPr>
            <p:ph idx="14" sz="quarter" type="pic"/>
          </p:nvPr>
        </p:nvPicPr>
        <p:blipFill>
          <a:blip cstate="screen"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367" y="1324125"/>
            <a:ext cx="1732952" cy="981945"/>
          </a:xfrm>
          <a:ln>
            <a:solidFill>
              <a:schemeClr val="tx2"/>
            </a:solidFill>
          </a:ln>
        </p:spPr>
      </p:pic>
      <p:pic>
        <p:nvPicPr>
          <p:cNvPr id="40" name="Bildplatzhalter 39">
            <a:extLst>
              <a:ext uri="{FF2B5EF4-FFF2-40B4-BE49-F238E27FC236}">
                <a16:creationId xmlns:a16="http://schemas.microsoft.com/office/drawing/2014/main" id="{F9DA2574-8E62-40ED-AD3C-773C43106B58}"/>
              </a:ext>
            </a:extLst>
          </p:cNvPr>
          <p:cNvPicPr>
            <a:picLocks noChangeAspect="1" noGrp="1"/>
          </p:cNvPicPr>
          <p:nvPr>
            <p:ph idx="16" sz="quarter" type="pic"/>
          </p:nvPr>
        </p:nvPicPr>
        <p:blipFill>
          <a:blip cstate="screen"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4033" y="1320819"/>
            <a:ext cx="1732952" cy="981945"/>
          </a:xfrm>
          <a:ln>
            <a:solidFill>
              <a:schemeClr val="tx2"/>
            </a:solidFill>
          </a:ln>
        </p:spPr>
      </p:pic>
      <p:pic>
        <p:nvPicPr>
          <p:cNvPr id="44" name="Bildplatzhalter 43">
            <a:extLst>
              <a:ext uri="{FF2B5EF4-FFF2-40B4-BE49-F238E27FC236}">
                <a16:creationId xmlns:a16="http://schemas.microsoft.com/office/drawing/2014/main" id="{75303C60-5447-4398-9FA2-9C1AA7533741}"/>
              </a:ext>
            </a:extLst>
          </p:cNvPr>
          <p:cNvPicPr>
            <a:picLocks noChangeAspect="1" noGrp="1"/>
          </p:cNvPicPr>
          <p:nvPr>
            <p:ph idx="18" sz="quarter" type="pic"/>
          </p:nvPr>
        </p:nvPicPr>
        <p:blipFill>
          <a:blip cstate="screen"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9699" y="1319847"/>
            <a:ext cx="1734163" cy="982631"/>
          </a:xfrm>
          <a:ln>
            <a:solidFill>
              <a:schemeClr val="tx2"/>
            </a:solidFill>
          </a:ln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097D5700-5196-4F54-B061-ED2393127326}"/>
              </a:ext>
            </a:extLst>
          </p:cNvPr>
          <p:cNvPicPr>
            <a:picLocks noChangeAspect="1"/>
          </p:cNvPicPr>
          <p:nvPr/>
        </p:nvPicPr>
        <p:blipFill>
          <a:blip cstate="screen"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5366" y="1320819"/>
            <a:ext cx="1732446" cy="981659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FAAC2E6B-933D-4B08-8B93-4C3E13CCC5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9681" y="3019538"/>
            <a:ext cx="2592388" cy="1298561"/>
          </a:xfrm>
          <a:prstGeom prst="rect">
            <a:avLst/>
          </a:prstGeom>
        </p:spPr>
      </p:pic>
      <p:pic>
        <p:nvPicPr>
          <p:cNvPr id="52" name="Grafik 51">
            <a:extLst>
              <a:ext uri="{FF2B5EF4-FFF2-40B4-BE49-F238E27FC236}">
                <a16:creationId xmlns:a16="http://schemas.microsoft.com/office/drawing/2014/main" id="{C341FE6B-D9B8-4AA1-BF7C-DB0089530835}"/>
              </a:ext>
            </a:extLst>
          </p:cNvPr>
          <p:cNvPicPr>
            <a:picLocks noChangeAspect="1"/>
          </p:cNvPicPr>
          <p:nvPr/>
        </p:nvPicPr>
        <p:blipFill>
          <a:blip cstate="screen"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368" y="2939536"/>
            <a:ext cx="1747816" cy="990368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7E5F77BE-91FC-D1F6-70B8-442EA8E32451}"/>
              </a:ext>
            </a:extLst>
          </p:cNvPr>
          <p:cNvPicPr>
            <a:picLocks noChangeAspect="1"/>
          </p:cNvPicPr>
          <p:nvPr/>
        </p:nvPicPr>
        <p:blipFill>
          <a:blip cstate="screen"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4033" y="2939535"/>
            <a:ext cx="1747816" cy="990367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1860113-A7FB-915C-A124-5CACBCD065B8}"/>
              </a:ext>
            </a:extLst>
          </p:cNvPr>
          <p:cNvPicPr>
            <a:picLocks noChangeAspect="1"/>
          </p:cNvPicPr>
          <p:nvPr/>
        </p:nvPicPr>
        <p:blipFill>
          <a:blip cstate="screen"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9698" y="2940165"/>
            <a:ext cx="1747816" cy="990368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731830939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remove" id="5" nodeType="clickEffect" presetClass="emph" presetID="6" presetSubtype="0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dur="2000" fill="hold" id="6"/>
                                        <p:tgtEl>
                                          <p:spTgt spid="3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remove" id="9" nodeType="clickEffect" presetClass="emph" presetID="6" presetSubtype="0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dur="2000" fill="hold" id="10"/>
                                        <p:tgtEl>
                                          <p:spTgt spid="4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>
                      <p:stCondLst>
                        <p:cond delay="indefinite"/>
                      </p:stCondLst>
                      <p:childTnLst>
                        <p:par>
                          <p:cTn fill="hold" id="12">
                            <p:stCondLst>
                              <p:cond delay="0"/>
                            </p:stCondLst>
                            <p:childTnLst>
                              <p:par>
                                <p:cTn fill="remove" id="13" nodeType="clickEffect" presetClass="emph" presetID="6" presetSubtype="0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dur="2000" fill="hold" id="14"/>
                                        <p:tgtEl>
                                          <p:spTgt spid="4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>
                      <p:stCondLst>
                        <p:cond delay="indefinite"/>
                      </p:stCondLst>
                      <p:childTnLst>
                        <p:par>
                          <p:cTn fill="hold" id="16">
                            <p:stCondLst>
                              <p:cond delay="0"/>
                            </p:stCondLst>
                            <p:childTnLst>
                              <p:par>
                                <p:cTn fill="remove" id="17" nodeType="clickEffect" presetClass="emph" presetID="6" presetSubtype="0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dur="2000" fill="hold" id="18"/>
                                        <p:tgtEl>
                                          <p:spTgt spid="3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9">
                      <p:stCondLst>
                        <p:cond delay="indefinite"/>
                      </p:stCondLst>
                      <p:childTnLst>
                        <p:par>
                          <p:cTn fill="hold" id="20">
                            <p:stCondLst>
                              <p:cond delay="0"/>
                            </p:stCondLst>
                            <p:childTnLst>
                              <p:par>
                                <p:cTn fill="remove" id="21" nodeType="clickEffect" presetClass="emph" presetID="6" presetSubtype="0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dur="2000" fill="hold" id="22"/>
                                        <p:tgtEl>
                                          <p:spTgt spid="5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3">
                      <p:stCondLst>
                        <p:cond delay="indefinite"/>
                      </p:stCondLst>
                      <p:childTnLst>
                        <p:par>
                          <p:cTn fill="hold" id="24">
                            <p:stCondLst>
                              <p:cond delay="0"/>
                            </p:stCondLst>
                            <p:childTnLst>
                              <p:par>
                                <p:cTn fill="remove" id="25" nodeType="clickEffect" presetClass="emph" presetID="6" presetSubtype="0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dur="2000" fill="hold" id="26"/>
                                        <p:tgtEl>
                                          <p:spTgt spid="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7">
                      <p:stCondLst>
                        <p:cond delay="indefinite"/>
                      </p:stCondLst>
                      <p:childTnLst>
                        <p:par>
                          <p:cTn fill="hold" id="28">
                            <p:stCondLst>
                              <p:cond delay="0"/>
                            </p:stCondLst>
                            <p:childTnLst>
                              <p:par>
                                <p:cTn fill="remove" id="29" nodeType="clickEffect" presetClass="emph" presetID="6" presetSubtype="0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dur="2000" fill="hold" id="30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idx="11" sz="quarter" type="ftr"/>
          </p:nvPr>
        </p:nvSpPr>
        <p:spPr/>
        <p:txBody>
          <a:bodyPr/>
          <a:lstStyle/>
          <a:p>
            <a:r>
              <a:rPr lang="de-DE"/>
              <a:t>Geringfügige Beschäftigungen und Midijobs – Stand April 2026</a:t>
            </a:r>
            <a:endParaRPr dirty="0" lang="de-DE"/>
          </a:p>
        </p:txBody>
      </p:sp>
      <p:pic>
        <p:nvPicPr>
          <p:cNvPr id="12" name="Bildplatzhalter 11">
            <a:extLst>
              <a:ext uri="{FF2B5EF4-FFF2-40B4-BE49-F238E27FC236}">
                <a16:creationId xmlns:a16="http://schemas.microsoft.com/office/drawing/2014/main" id="{0CEDD48E-582D-4B8A-84A2-38D37FE7EAC4}"/>
              </a:ext>
            </a:extLst>
          </p:cNvPr>
          <p:cNvPicPr>
            <a:picLocks noChangeAspect="1" noGrp="1"/>
          </p:cNvPicPr>
          <p:nvPr>
            <p:ph idx="14" sz="quarter" type="pic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55" l="45788" t="555"/>
          <a:stretch/>
        </p:blipFill>
        <p:spPr>
          <a:xfrm>
            <a:off x="6262577" y="1286164"/>
            <a:ext cx="2809986" cy="3457575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lang="de-DE"/>
              <a:t>Geringfügig entlohnte Beschäftigungen</a:t>
            </a:r>
            <a:br>
              <a:rPr dirty="0" lang="de-DE"/>
            </a:br>
            <a:r>
              <a:rPr b="0" lang="de-DE" sz="1800"/>
              <a:t>Beispiel 4</a:t>
            </a:r>
            <a:endParaRPr dirty="0" lang="de-DE"/>
          </a:p>
        </p:txBody>
      </p:sp>
      <p:sp>
        <p:nvSpPr>
          <p:cNvPr id="8" name="Rechteck 7"/>
          <p:cNvSpPr/>
          <p:nvPr/>
        </p:nvSpPr>
        <p:spPr>
          <a:xfrm>
            <a:off x="86698" y="4892751"/>
            <a:ext cx="3321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b="1" dirty="0" lang="de-DE" sz="800">
                <a:solidFill>
                  <a:srgbClr val="00A0E3"/>
                </a:solidFill>
              </a:rPr>
              <a:t>15</a:t>
            </a:r>
            <a:endParaRPr dirty="0"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B5252B24-88A2-403D-BE97-9E25F4D67C6A}"/>
              </a:ext>
            </a:extLst>
          </p:cNvPr>
          <p:cNvSpPr/>
          <p:nvPr/>
        </p:nvSpPr>
        <p:spPr>
          <a:xfrm>
            <a:off x="215900" y="1286164"/>
            <a:ext cx="5605661" cy="84238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 bIns="9525" lIns="9525" numCol="1" rIns="9525" rtlCol="0" spcCol="1270" spcFirstLastPara="0" tIns="9525" vert="horz" wrap="square">
            <a:noAutofit/>
          </a:bodyPr>
          <a:lstStyle/>
          <a:p>
            <a:pPr indent="-285750" marL="285750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400">
                <a:solidFill>
                  <a:schemeClr val="tx1"/>
                </a:solidFill>
              </a:rPr>
              <a:t>Dauerhafte Beschäftigung, 600 EUR/mtl., ab 14.4.2026</a:t>
            </a:r>
          </a:p>
          <a:p>
            <a:pPr indent="-285750" marL="285750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400">
                <a:solidFill>
                  <a:schemeClr val="tx1"/>
                </a:solidFill>
              </a:rPr>
              <a:t>April 2026, Teilmonat, 600 EUR, 14.4. – 30.4.2026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47D63B38-4E63-4216-85F3-B2C78DAC5032}"/>
              </a:ext>
            </a:extLst>
          </p:cNvPr>
          <p:cNvSpPr/>
          <p:nvPr/>
        </p:nvSpPr>
        <p:spPr>
          <a:xfrm>
            <a:off x="214987" y="3014951"/>
            <a:ext cx="5605661" cy="85219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 bIns="9525" lIns="9525" numCol="1" rIns="9525" rtlCol="0" spcCol="1270" spcFirstLastPara="0" tIns="9525" vert="horz" wrap="square">
            <a:noAutofit/>
          </a:bodyPr>
          <a:lstStyle/>
          <a:p>
            <a:pPr marL="271463">
              <a:buClr>
                <a:srgbClr val="00A0E3"/>
              </a:buClr>
            </a:pPr>
            <a:r>
              <a:rPr dirty="0" lang="de-DE" sz="1400">
                <a:solidFill>
                  <a:schemeClr val="tx1"/>
                </a:solidFill>
              </a:rPr>
              <a:t>Die Verkäuferin ist geringfügig entlohnt beschäftigt, weil das  Arbeitsentgelt regelmäßig im Monat 603 EUR nicht übersteigt.</a:t>
            </a:r>
          </a:p>
        </p:txBody>
      </p:sp>
    </p:spTree>
    <p:extLst>
      <p:ext uri="{BB962C8B-B14F-4D97-AF65-F5344CB8AC3E}">
        <p14:creationId xmlns:p14="http://schemas.microsoft.com/office/powerpoint/2010/main" val="2961775418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9"/>
      <p:bldP animBg="1" grpId="0" spid="10"/>
    </p:bld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idx="11" sz="quarter" type="ftr"/>
          </p:nvPr>
        </p:nvSpPr>
        <p:spPr/>
        <p:txBody>
          <a:bodyPr/>
          <a:lstStyle/>
          <a:p>
            <a:r>
              <a:rPr lang="de-DE"/>
              <a:t>Geringfügige Beschäftigungen und Midijobs – Stand April 2026</a:t>
            </a:r>
            <a:endParaRPr dirty="0" lang="de-DE"/>
          </a:p>
        </p:txBody>
      </p:sp>
      <p:sp>
        <p:nvSpPr>
          <p:cNvPr id="4" name="Inhaltsplatzhalter 3"/>
          <p:cNvSpPr>
            <a:spLocks noGrp="1"/>
          </p:cNvSpPr>
          <p:nvPr>
            <p:ph idx="13" sz="quarter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lang="de-DE" sz="1600"/>
              <a:t>Höhe des Arbeitsentgelts schwankt =&gt; durchschnittliches Entgelt ermitteln</a:t>
            </a:r>
          </a:p>
          <a:p>
            <a:r>
              <a:rPr dirty="0" lang="de-DE" sz="1600"/>
              <a:t>Ermittlung: alle voraussichtlichen Bezüge des Beurteilungszeitraums addieren </a:t>
            </a:r>
            <a:br>
              <a:rPr dirty="0" lang="de-DE" sz="1600"/>
            </a:br>
            <a:r>
              <a:rPr dirty="0" lang="de-DE" sz="1600"/>
              <a:t>und durch Anzahl der Beschäftigungsmonate teilen</a:t>
            </a:r>
          </a:p>
          <a:p>
            <a:pPr indent="0" marL="0">
              <a:buNone/>
            </a:pPr>
            <a:endParaRPr dirty="0"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lang="de-DE"/>
              <a:t>Geringfügig entlohnte Beschäftigungen</a:t>
            </a:r>
            <a:br>
              <a:rPr dirty="0" lang="de-DE"/>
            </a:br>
            <a:r>
              <a:rPr b="0" dirty="0" lang="de-DE" sz="1800"/>
              <a:t>Besonderheit: schwankendes Entgelt</a:t>
            </a:r>
            <a:endParaRPr dirty="0" lang="de-DE"/>
          </a:p>
        </p:txBody>
      </p:sp>
      <p:sp>
        <p:nvSpPr>
          <p:cNvPr id="5" name="Rechteck 4"/>
          <p:cNvSpPr/>
          <p:nvPr/>
        </p:nvSpPr>
        <p:spPr>
          <a:xfrm>
            <a:off x="647700" y="3868779"/>
            <a:ext cx="8424862" cy="86356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 bIns="189000" compatLnSpc="1" forceAA="0" fromWordArt="0" horzOverflow="overflow" lIns="216000" numCol="1" rIns="216000" rot="0" rtlCol="0" spcCol="0" spcFirstLastPara="0" tIns="189000" vert="horz" vertOverflow="overflow" wrap="square">
            <a:prstTxWarp prst="textNoShape">
              <a:avLst/>
            </a:prstTxWarp>
            <a:noAutofit/>
          </a:bodyPr>
          <a:lstStyle/>
          <a:p>
            <a:r>
              <a:rPr b="1" dirty="0" lang="de-DE" sz="1600">
                <a:solidFill>
                  <a:schemeClr val="bg1"/>
                </a:solidFill>
              </a:rPr>
              <a:t>Hinweis | </a:t>
            </a:r>
            <a:r>
              <a:rPr dirty="0" lang="de-DE" sz="1600">
                <a:solidFill>
                  <a:schemeClr val="bg1"/>
                </a:solidFill>
              </a:rPr>
              <a:t>Bei späterer Feststellung, dass Schätzung unzutreffend war, </a:t>
            </a:r>
            <a:br>
              <a:rPr dirty="0" lang="de-DE" sz="1600">
                <a:solidFill>
                  <a:schemeClr val="bg1"/>
                </a:solidFill>
              </a:rPr>
            </a:br>
            <a:r>
              <a:rPr dirty="0" lang="de-DE" sz="1600">
                <a:solidFill>
                  <a:schemeClr val="bg1"/>
                </a:solidFill>
              </a:rPr>
              <a:t>bleibt versicherungsrechtliche Beurteilung für die Vergangenheit bestehen. Korrektur nur für die Zukunft.</a:t>
            </a:r>
          </a:p>
        </p:txBody>
      </p:sp>
      <p:sp>
        <p:nvSpPr>
          <p:cNvPr id="7" name="Rechteck 6"/>
          <p:cNvSpPr/>
          <p:nvPr/>
        </p:nvSpPr>
        <p:spPr>
          <a:xfrm>
            <a:off x="86698" y="4892751"/>
            <a:ext cx="3321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b="1" dirty="0" lang="de-DE" sz="800">
                <a:solidFill>
                  <a:srgbClr val="00A0E3"/>
                </a:solidFill>
              </a:rPr>
              <a:t>16</a:t>
            </a:r>
            <a:endParaRPr dirty="0" lang="de-DE"/>
          </a:p>
        </p:txBody>
      </p:sp>
    </p:spTree>
    <p:extLst>
      <p:ext uri="{BB962C8B-B14F-4D97-AF65-F5344CB8AC3E}">
        <p14:creationId xmlns:p14="http://schemas.microsoft.com/office/powerpoint/2010/main" val="24631404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>
                      <p:stCondLst>
                        <p:cond delay="indefinite"/>
                      </p:stCondLst>
                      <p:childTnLst>
                        <p:par>
                          <p:cTn fill="hold" id="12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grpId="0" spid="4"/>
      <p:bldP animBg="1" grpId="0" spid="5"/>
    </p:bld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idx="11" sz="quarter" type="ftr"/>
          </p:nvPr>
        </p:nvSpPr>
        <p:spPr/>
        <p:txBody>
          <a:bodyPr/>
          <a:lstStyle/>
          <a:p>
            <a:r>
              <a:rPr lang="de-DE"/>
              <a:t>Geringfügige Beschäftigungen und Midijobs – Stand April 2026</a:t>
            </a:r>
            <a:endParaRPr dirty="0" lang="de-DE"/>
          </a:p>
        </p:txBody>
      </p:sp>
      <p:pic>
        <p:nvPicPr>
          <p:cNvPr id="8" name="Bildplatzhalter 7">
            <a:extLst>
              <a:ext uri="{FF2B5EF4-FFF2-40B4-BE49-F238E27FC236}">
                <a16:creationId xmlns:a16="http://schemas.microsoft.com/office/drawing/2014/main" id="{B3036BB4-3C30-4DCD-BFB2-C984B2661498}"/>
              </a:ext>
            </a:extLst>
          </p:cNvPr>
          <p:cNvPicPr>
            <a:picLocks noChangeAspect="1" noGrp="1"/>
          </p:cNvPicPr>
          <p:nvPr>
            <p:ph idx="14" sz="quarter" type="pic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55" l="-58" r="45846" t="-555"/>
          <a:stretch/>
        </p:blipFill>
        <p:spPr>
          <a:xfrm>
            <a:off x="6264275" y="1266967"/>
            <a:ext cx="2809986" cy="3457575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lang="de-DE"/>
              <a:t>Geringfügig entlohnte Beschäftigungen</a:t>
            </a:r>
            <a:br>
              <a:rPr dirty="0" lang="de-DE"/>
            </a:br>
            <a:r>
              <a:rPr b="0" dirty="0" lang="de-DE" sz="1800"/>
              <a:t>Beispiel 5</a:t>
            </a:r>
            <a:endParaRPr dirty="0" lang="de-DE"/>
          </a:p>
        </p:txBody>
      </p:sp>
      <p:sp>
        <p:nvSpPr>
          <p:cNvPr id="7" name="Rechteck 6"/>
          <p:cNvSpPr/>
          <p:nvPr/>
        </p:nvSpPr>
        <p:spPr>
          <a:xfrm>
            <a:off x="86698" y="4892751"/>
            <a:ext cx="3321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b="1" dirty="0" lang="de-DE" sz="800">
                <a:solidFill>
                  <a:srgbClr val="00A0E3"/>
                </a:solidFill>
              </a:rPr>
              <a:t>17</a:t>
            </a:r>
            <a:endParaRPr dirty="0"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81387DB1-7FDA-4CD4-BAB1-1C5CC59B77FA}"/>
              </a:ext>
            </a:extLst>
          </p:cNvPr>
          <p:cNvSpPr/>
          <p:nvPr/>
        </p:nvSpPr>
        <p:spPr>
          <a:xfrm>
            <a:off x="215899" y="1276350"/>
            <a:ext cx="5605661" cy="213778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 bIns="9525" lIns="9525" numCol="1" rIns="9525" rtlCol="0" spcCol="1270" spcFirstLastPara="0" tIns="9525" vert="horz" wrap="square">
            <a:noAutofit/>
          </a:bodyPr>
          <a:lstStyle/>
          <a:p>
            <a:pPr indent="-285750" marL="285750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400">
                <a:solidFill>
                  <a:schemeClr val="tx1"/>
                </a:solidFill>
              </a:rPr>
              <a:t>Beschäftigung 1.5.2026 – 30.9.2026</a:t>
            </a:r>
            <a:br>
              <a:rPr dirty="0" lang="de-DE" sz="1400">
                <a:solidFill>
                  <a:schemeClr val="tx1"/>
                </a:solidFill>
              </a:rPr>
            </a:br>
            <a:r>
              <a:rPr dirty="0" lang="de-DE" sz="1400">
                <a:solidFill>
                  <a:schemeClr val="tx1"/>
                </a:solidFill>
              </a:rPr>
              <a:t>Entgelt Mai vorauss.: 			680 EUR</a:t>
            </a:r>
            <a:br>
              <a:rPr dirty="0" lang="de-DE" sz="1400">
                <a:solidFill>
                  <a:schemeClr val="tx1"/>
                </a:solidFill>
              </a:rPr>
            </a:br>
            <a:r>
              <a:rPr dirty="0" lang="de-DE" sz="1400">
                <a:solidFill>
                  <a:schemeClr val="tx1"/>
                </a:solidFill>
              </a:rPr>
              <a:t>Entgelt Juni vorauss.: 			680 EUR</a:t>
            </a:r>
            <a:br>
              <a:rPr dirty="0" lang="de-DE" sz="1400">
                <a:solidFill>
                  <a:schemeClr val="tx1"/>
                </a:solidFill>
              </a:rPr>
            </a:br>
            <a:r>
              <a:rPr dirty="0" lang="de-DE" sz="1400">
                <a:solidFill>
                  <a:schemeClr val="tx1"/>
                </a:solidFill>
              </a:rPr>
              <a:t>Entgelt Juli vorauss.: 			480 EUR</a:t>
            </a:r>
            <a:br>
              <a:rPr dirty="0" lang="de-DE" sz="1400">
                <a:solidFill>
                  <a:schemeClr val="tx1"/>
                </a:solidFill>
              </a:rPr>
            </a:br>
            <a:r>
              <a:rPr dirty="0" lang="de-DE" sz="1400">
                <a:solidFill>
                  <a:schemeClr val="tx1"/>
                </a:solidFill>
              </a:rPr>
              <a:t>Entgelt August vorauss.: 			480 EUR</a:t>
            </a:r>
            <a:br>
              <a:rPr dirty="0" lang="de-DE" sz="1400">
                <a:solidFill>
                  <a:schemeClr val="tx1"/>
                </a:solidFill>
              </a:rPr>
            </a:br>
            <a:r>
              <a:rPr dirty="0" lang="de-DE" sz="1400">
                <a:solidFill>
                  <a:schemeClr val="tx1"/>
                </a:solidFill>
              </a:rPr>
              <a:t>Entgelt September vorauss.: 		680 EUR</a:t>
            </a:r>
          </a:p>
          <a:p>
            <a:pPr marL="271463">
              <a:buClr>
                <a:srgbClr val="00A0E3"/>
              </a:buClr>
            </a:pPr>
            <a:r>
              <a:rPr b="1" dirty="0" lang="de-DE" sz="1400">
                <a:solidFill>
                  <a:schemeClr val="tx1"/>
                </a:solidFill>
              </a:rPr>
              <a:t>gesamt			           3.000 EUR	</a:t>
            </a:r>
          </a:p>
          <a:p>
            <a:pPr indent="-285750" marL="285750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400">
                <a:solidFill>
                  <a:schemeClr val="tx1"/>
                </a:solidFill>
              </a:rPr>
              <a:t>Regelmäßiges AE (3.000 EUR/5 Monate): 	600 EUR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A04DAD4B-B1F6-4D9C-9F1B-69F668ACF780}"/>
              </a:ext>
            </a:extLst>
          </p:cNvPr>
          <p:cNvSpPr/>
          <p:nvPr/>
        </p:nvSpPr>
        <p:spPr>
          <a:xfrm>
            <a:off x="215899" y="3680637"/>
            <a:ext cx="5605661" cy="106310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 bIns="9525" lIns="9525" numCol="1" rIns="9525" rtlCol="0" spcCol="1270" spcFirstLastPara="0" tIns="9525" vert="horz" wrap="square">
            <a:noAutofit/>
          </a:bodyPr>
          <a:lstStyle/>
          <a:p>
            <a:pPr marL="271463">
              <a:buClr>
                <a:srgbClr val="00A0E3"/>
              </a:buClr>
            </a:pPr>
            <a:r>
              <a:rPr dirty="0" lang="de-DE" sz="1400">
                <a:solidFill>
                  <a:schemeClr val="tx1"/>
                </a:solidFill>
              </a:rPr>
              <a:t>In den 5 Monaten der Beschäftigung wird voraussichtlich ein durchschnittliches Entgelt von 600 EUR pro Monat erzielt. Die Beschäftigung ist geringfügig entlohnt. </a:t>
            </a:r>
          </a:p>
        </p:txBody>
      </p:sp>
    </p:spTree>
    <p:extLst>
      <p:ext uri="{BB962C8B-B14F-4D97-AF65-F5344CB8AC3E}">
        <p14:creationId xmlns:p14="http://schemas.microsoft.com/office/powerpoint/2010/main" val="3722872083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9"/>
      <p:bldP animBg="1" grpId="0" spid="10"/>
    </p:bld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idx="11" sz="quarter" type="ftr"/>
          </p:nvPr>
        </p:nvSpPr>
        <p:spPr/>
        <p:txBody>
          <a:bodyPr/>
          <a:lstStyle/>
          <a:p>
            <a:r>
              <a:rPr lang="de-DE"/>
              <a:t>Geringfügige Beschäftigungen und Midijobs – Stand April 2026</a:t>
            </a:r>
            <a:endParaRPr dirty="0" lang="de-DE"/>
          </a:p>
        </p:txBody>
      </p:sp>
      <p:pic>
        <p:nvPicPr>
          <p:cNvPr id="14" name="Bildplatzhalter 13">
            <a:extLst>
              <a:ext uri="{FF2B5EF4-FFF2-40B4-BE49-F238E27FC236}">
                <a16:creationId xmlns:a16="http://schemas.microsoft.com/office/drawing/2014/main" id="{643ACA17-98E8-4539-9F4E-664E254FF75C}"/>
              </a:ext>
            </a:extLst>
          </p:cNvPr>
          <p:cNvPicPr>
            <a:picLocks noChangeAspect="1" noGrp="1"/>
          </p:cNvPicPr>
          <p:nvPr>
            <p:ph idx="14" sz="quarter" type="pic"/>
          </p:nvPr>
        </p:nvPicPr>
        <p:blipFill>
          <a:blip cstate="screen"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961" t="8961"/>
          <a:stretch/>
        </p:blipFill>
        <p:spPr>
          <a:xfrm>
            <a:off x="6262577" y="1286164"/>
            <a:ext cx="2809986" cy="3457575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lang="de-DE"/>
              <a:t>Geringfügig entlohnte Beschäftigungen</a:t>
            </a:r>
            <a:br>
              <a:rPr dirty="0" lang="de-DE"/>
            </a:br>
            <a:r>
              <a:rPr b="0" dirty="0" lang="de-DE" sz="1800"/>
              <a:t>Beispiel 6 – Besonderheit: Arbeitszeitkonto Gleitzeit</a:t>
            </a:r>
            <a:endParaRPr dirty="0" lang="de-DE"/>
          </a:p>
        </p:txBody>
      </p:sp>
      <p:sp>
        <p:nvSpPr>
          <p:cNvPr id="8" name="Rechteck 7"/>
          <p:cNvSpPr/>
          <p:nvPr/>
        </p:nvSpPr>
        <p:spPr>
          <a:xfrm>
            <a:off x="86698" y="4892751"/>
            <a:ext cx="3321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b="1" dirty="0" lang="de-DE" sz="800">
                <a:solidFill>
                  <a:srgbClr val="00A0E3"/>
                </a:solidFill>
              </a:rPr>
              <a:t>18</a:t>
            </a:r>
            <a:endParaRPr dirty="0"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C3DB66E-100A-43B3-BDBA-5F300E297B47}"/>
              </a:ext>
            </a:extLst>
          </p:cNvPr>
          <p:cNvSpPr/>
          <p:nvPr/>
        </p:nvSpPr>
        <p:spPr>
          <a:xfrm>
            <a:off x="215898" y="1286165"/>
            <a:ext cx="5605661" cy="128558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 bIns="9525" lIns="9525" numCol="1" rIns="9525" rtlCol="0" spcCol="1270" spcFirstLastPara="0" tIns="9525" vert="horz" wrap="square">
            <a:noAutofit/>
          </a:bodyPr>
          <a:lstStyle/>
          <a:p>
            <a:pPr indent="-285750" marL="285750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400">
                <a:solidFill>
                  <a:schemeClr val="tx1"/>
                </a:solidFill>
              </a:rPr>
              <a:t>Beschäftigung dauerhaft</a:t>
            </a:r>
          </a:p>
          <a:p>
            <a:pPr indent="-285750" marL="285750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400">
                <a:solidFill>
                  <a:schemeClr val="tx1"/>
                </a:solidFill>
              </a:rPr>
              <a:t>Entgelt/Std.: 15 EUR, Entgelt/mtl. fix: 600 EUR</a:t>
            </a:r>
          </a:p>
          <a:p>
            <a:pPr indent="-285750" marL="285750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400">
                <a:solidFill>
                  <a:schemeClr val="tx1"/>
                </a:solidFill>
              </a:rPr>
              <a:t>Arbeitszeit: schwankend, Ausgleich durch Gleitzeitkonto</a:t>
            </a:r>
          </a:p>
          <a:p>
            <a:pPr indent="-285750" marL="285750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400">
                <a:solidFill>
                  <a:schemeClr val="tx1"/>
                </a:solidFill>
              </a:rPr>
              <a:t>ab 1.4.2026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3E2A6496-F18E-4076-9AF5-5CA3C2E9D434}"/>
              </a:ext>
            </a:extLst>
          </p:cNvPr>
          <p:cNvSpPr/>
          <p:nvPr/>
        </p:nvSpPr>
        <p:spPr>
          <a:xfrm>
            <a:off x="212751" y="2920387"/>
            <a:ext cx="5605661" cy="181194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 bIns="9525" lIns="9525" numCol="1" rIns="9525" rtlCol="0" spcCol="1270" spcFirstLastPara="0" tIns="9525" vert="horz" wrap="square">
            <a:noAutofit/>
          </a:bodyPr>
          <a:lstStyle/>
          <a:p>
            <a:pPr indent="-285750" marL="285750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400">
                <a:solidFill>
                  <a:schemeClr val="tx1"/>
                </a:solidFill>
              </a:rPr>
              <a:t>Schwankende Arbeitszeit plus/minus 40 Stunden/mtl., Ausgleich durch Gleitzeitkonto =&gt; geringfügig entlohnte Beschäftigung</a:t>
            </a:r>
          </a:p>
          <a:p>
            <a:pPr indent="-285750" marL="285750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400">
                <a:solidFill>
                  <a:schemeClr val="tx1"/>
                </a:solidFill>
              </a:rPr>
              <a:t>Im Jahreszeitraum (12 Monate) darf Gesamtstundenzahl von 482 h (15 EUR x 482 h = 7.230 EUR, somit nicht </a:t>
            </a:r>
            <a:br>
              <a:rPr dirty="0" lang="de-DE" sz="1400">
                <a:solidFill>
                  <a:schemeClr val="tx1"/>
                </a:solidFill>
              </a:rPr>
            </a:br>
            <a:r>
              <a:rPr dirty="0" lang="de-DE" sz="1400">
                <a:solidFill>
                  <a:schemeClr val="tx1"/>
                </a:solidFill>
              </a:rPr>
              <a:t>mehr als 7.236 EUR) nicht überschritten werden.</a:t>
            </a:r>
          </a:p>
        </p:txBody>
      </p:sp>
    </p:spTree>
    <p:extLst>
      <p:ext uri="{BB962C8B-B14F-4D97-AF65-F5344CB8AC3E}">
        <p14:creationId xmlns:p14="http://schemas.microsoft.com/office/powerpoint/2010/main" val="3466182416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11"/>
      <p:bldP animBg="1" grpId="0" spid="12"/>
    </p:bld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idx="11" sz="quarter" type="ftr"/>
          </p:nvPr>
        </p:nvSpPr>
        <p:spPr/>
        <p:txBody>
          <a:bodyPr/>
          <a:lstStyle/>
          <a:p>
            <a:r>
              <a:rPr lang="de-DE"/>
              <a:t>Geringfügige Beschäftigungen und Midijobs – Stand April 2026</a:t>
            </a:r>
            <a:endParaRPr dirty="0" lang="de-DE"/>
          </a:p>
        </p:txBody>
      </p:sp>
      <p:sp>
        <p:nvSpPr>
          <p:cNvPr id="5" name="Inhaltsplatzhalter 4"/>
          <p:cNvSpPr>
            <a:spLocks noGrp="1"/>
          </p:cNvSpPr>
          <p:nvPr>
            <p:ph idx="13" sz="quarter"/>
          </p:nvPr>
        </p:nvSpPr>
        <p:spPr>
          <a:xfrm>
            <a:off x="215901" y="1276350"/>
            <a:ext cx="8639407" cy="3455989"/>
          </a:xfrm>
          <a:prstGeom prst="rect">
            <a:avLst/>
          </a:prstGeom>
        </p:spPr>
        <p:txBody>
          <a:bodyPr/>
          <a:lstStyle/>
          <a:p>
            <a:r>
              <a:rPr dirty="0" lang="de-DE"/>
              <a:t>Auch Entgelte aus einer geringfügig entlohnten Beschäftigung können zur Finanzierung einer bAV herangezogen werden.</a:t>
            </a:r>
          </a:p>
          <a:p>
            <a:r>
              <a:rPr dirty="0" lang="de-DE"/>
              <a:t>Minijobber hat grundsätzlich einen Anspruch auf bAV.</a:t>
            </a:r>
          </a:p>
          <a:p>
            <a:r>
              <a:rPr dirty="0" lang="de-DE"/>
              <a:t>Das für eine bAV umgewandelte Entgelt zählt zur Beurteilung der Entgeltgrenze bis zum gesetzlichen Höchstbetrag </a:t>
            </a:r>
            <a:r>
              <a:rPr b="1" dirty="0" lang="de-DE"/>
              <a:t>nicht</a:t>
            </a:r>
            <a:r>
              <a:rPr dirty="0" lang="de-DE"/>
              <a:t> mit. </a:t>
            </a:r>
          </a:p>
          <a:p>
            <a:pPr indent="0" marL="0">
              <a:buNone/>
            </a:pPr>
            <a:endParaRPr b="1" dirty="0" lang="de-DE"/>
          </a:p>
          <a:p>
            <a:pPr indent="0" marL="0">
              <a:buNone/>
            </a:pPr>
            <a:r>
              <a:rPr b="1" dirty="0" lang="de-DE"/>
              <a:t>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lang="de-DE"/>
              <a:t>Geringfügig entlohnte Beschäftigungen</a:t>
            </a:r>
            <a:br>
              <a:rPr dirty="0" lang="de-DE"/>
            </a:br>
            <a:r>
              <a:rPr b="0" dirty="0" lang="de-DE" sz="1800"/>
              <a:t>Besonderheit: betriebliche Altersversorgung (bAV)</a:t>
            </a:r>
            <a:endParaRPr dirty="0" lang="de-DE"/>
          </a:p>
        </p:txBody>
      </p:sp>
      <p:sp>
        <p:nvSpPr>
          <p:cNvPr id="7" name="Rechteck 6"/>
          <p:cNvSpPr/>
          <p:nvPr/>
        </p:nvSpPr>
        <p:spPr>
          <a:xfrm>
            <a:off x="86698" y="4892751"/>
            <a:ext cx="3321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b="1" dirty="0" lang="de-DE" sz="800">
                <a:solidFill>
                  <a:srgbClr val="00A0E3"/>
                </a:solidFill>
              </a:rPr>
              <a:t>19</a:t>
            </a:r>
            <a:endParaRPr dirty="0"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CD4710B-50BB-4CF5-862F-057890A572CB}"/>
              </a:ext>
            </a:extLst>
          </p:cNvPr>
          <p:cNvSpPr/>
          <p:nvPr/>
        </p:nvSpPr>
        <p:spPr>
          <a:xfrm>
            <a:off x="647700" y="3868779"/>
            <a:ext cx="8424862" cy="86356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 bIns="189000" compatLnSpc="1" forceAA="0" fromWordArt="0" horzOverflow="overflow" lIns="216000" numCol="1" rIns="216000" rot="0" rtlCol="0" spcCol="0" spcFirstLastPara="0" tIns="189000" vert="horz" vertOverflow="overflow" wrap="square">
            <a:prstTxWarp prst="textNoShape">
              <a:avLst/>
            </a:prstTxWarp>
            <a:noAutofit/>
          </a:bodyPr>
          <a:lstStyle/>
          <a:p>
            <a:r>
              <a:rPr b="1" dirty="0" lang="de-DE" sz="1400">
                <a:solidFill>
                  <a:schemeClr val="bg1"/>
                </a:solidFill>
              </a:rPr>
              <a:t>Hinweis | </a:t>
            </a:r>
            <a:r>
              <a:rPr dirty="0" lang="de-DE" sz="1400">
                <a:solidFill>
                  <a:schemeClr val="bg1"/>
                </a:solidFill>
              </a:rPr>
              <a:t>Gesetzlicher Höchstbetrag von 4 % der BBG-RV (2026: 338 EUR/Monat)</a:t>
            </a:r>
          </a:p>
        </p:txBody>
      </p:sp>
    </p:spTree>
    <p:extLst>
      <p:ext uri="{BB962C8B-B14F-4D97-AF65-F5344CB8AC3E}">
        <p14:creationId xmlns:p14="http://schemas.microsoft.com/office/powerpoint/2010/main" val="2069673985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>
                      <p:stCondLst>
                        <p:cond delay="indefinite"/>
                      </p:stCondLst>
                      <p:childTnLst>
                        <p:par>
                          <p:cTn fill="hold" id="12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>
                      <p:stCondLst>
                        <p:cond delay="indefinite"/>
                      </p:stCondLst>
                      <p:childTnLst>
                        <p:par>
                          <p:cTn fill="hold" id="16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7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grpId="0" spid="5" uiExpand="1"/>
      <p:bldP animBg="1" grpId="0" spid="8"/>
    </p:bld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idx="11" sz="quarter" type="ftr"/>
          </p:nvPr>
        </p:nvSpPr>
        <p:spPr/>
        <p:txBody>
          <a:bodyPr/>
          <a:lstStyle/>
          <a:p>
            <a:r>
              <a:rPr lang="de-DE"/>
              <a:t>Geringfügige Beschäftigungen und Midijobs – Stand April 2026</a:t>
            </a:r>
            <a:endParaRPr dirty="0" lang="de-DE"/>
          </a:p>
        </p:txBody>
      </p:sp>
      <p:pic>
        <p:nvPicPr>
          <p:cNvPr id="12" name="Bildplatzhalter 11">
            <a:extLst>
              <a:ext uri="{FF2B5EF4-FFF2-40B4-BE49-F238E27FC236}">
                <a16:creationId xmlns:a16="http://schemas.microsoft.com/office/drawing/2014/main" id="{71FE97CB-0FD3-4019-8625-8CB036D5FC9D}"/>
              </a:ext>
            </a:extLst>
          </p:cNvPr>
          <p:cNvPicPr>
            <a:picLocks noChangeAspect="1" noGrp="1"/>
          </p:cNvPicPr>
          <p:nvPr>
            <p:ph idx="14" sz="quarter" type="pic"/>
          </p:nvPr>
        </p:nvPicPr>
        <p:blipFill>
          <a:blip cstate="screen"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961" t="8961"/>
          <a:stretch/>
        </p:blipFill>
        <p:spPr>
          <a:xfrm>
            <a:off x="6262577" y="1286164"/>
            <a:ext cx="2809986" cy="3457575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lang="de-DE"/>
              <a:t>Geringfügig entlohnte Beschäftigungen</a:t>
            </a:r>
            <a:br>
              <a:rPr dirty="0" lang="de-DE"/>
            </a:br>
            <a:r>
              <a:rPr b="0" dirty="0" lang="de-DE" sz="1800"/>
              <a:t>Beispiel 7 – Besonderheit: bAV</a:t>
            </a:r>
            <a:endParaRPr dirty="0" lang="de-DE"/>
          </a:p>
        </p:txBody>
      </p:sp>
      <p:sp>
        <p:nvSpPr>
          <p:cNvPr id="7" name="Rechteck 6"/>
          <p:cNvSpPr/>
          <p:nvPr/>
        </p:nvSpPr>
        <p:spPr>
          <a:xfrm>
            <a:off x="86698" y="4892751"/>
            <a:ext cx="3321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b="1" dirty="0" lang="de-DE" sz="800">
                <a:solidFill>
                  <a:srgbClr val="00A0E3"/>
                </a:solidFill>
              </a:rPr>
              <a:t>20</a:t>
            </a:r>
            <a:endParaRPr dirty="0"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B617C36-7BED-4974-A9FF-92887C100C8D}"/>
              </a:ext>
            </a:extLst>
          </p:cNvPr>
          <p:cNvSpPr/>
          <p:nvPr/>
        </p:nvSpPr>
        <p:spPr>
          <a:xfrm>
            <a:off x="215900" y="1286163"/>
            <a:ext cx="5605661" cy="128558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 bIns="9525" lIns="9525" numCol="1" rIns="9525" rtlCol="0" spcCol="1270" spcFirstLastPara="0" tIns="9525" vert="horz" wrap="square">
            <a:noAutofit/>
          </a:bodyPr>
          <a:lstStyle/>
          <a:p>
            <a:pPr indent="-285750" marL="285750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600">
                <a:solidFill>
                  <a:schemeClr val="tx1"/>
                </a:solidFill>
              </a:rPr>
              <a:t>Beschäftigung: dauerhaft ab 1.4.2026</a:t>
            </a:r>
          </a:p>
          <a:p>
            <a:pPr indent="-285750" marL="285750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600">
                <a:solidFill>
                  <a:schemeClr val="tx1"/>
                </a:solidFill>
              </a:rPr>
              <a:t>Entgelt mtl.: 680 EUR</a:t>
            </a:r>
          </a:p>
          <a:p>
            <a:pPr indent="-285750" marL="285750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600">
                <a:solidFill>
                  <a:schemeClr val="tx1"/>
                </a:solidFill>
              </a:rPr>
              <a:t>davon bAV: 80 EUR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E3A8477D-C1B1-403C-A853-ABCAB65AF1CA}"/>
              </a:ext>
            </a:extLst>
          </p:cNvPr>
          <p:cNvSpPr/>
          <p:nvPr/>
        </p:nvSpPr>
        <p:spPr>
          <a:xfrm>
            <a:off x="215899" y="3003550"/>
            <a:ext cx="5605661" cy="129698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 bIns="9525" lIns="9525" numCol="1" rIns="9525" rtlCol="0" spcCol="1270" spcFirstLastPara="0" tIns="9525" vert="horz" wrap="square">
            <a:noAutofit/>
          </a:bodyPr>
          <a:lstStyle/>
          <a:p>
            <a:pPr marL="271463">
              <a:buClr>
                <a:srgbClr val="00A0E3"/>
              </a:buClr>
            </a:pPr>
            <a:r>
              <a:rPr dirty="0" lang="de-DE" sz="1600">
                <a:solidFill>
                  <a:schemeClr val="tx1"/>
                </a:solidFill>
              </a:rPr>
              <a:t>Es handelt sich um eine geringfügig entlohnte Beschäftigung (680 EUR - 80 EUR = 600 EUR).</a:t>
            </a:r>
          </a:p>
        </p:txBody>
      </p:sp>
    </p:spTree>
    <p:extLst>
      <p:ext uri="{BB962C8B-B14F-4D97-AF65-F5344CB8AC3E}">
        <p14:creationId xmlns:p14="http://schemas.microsoft.com/office/powerpoint/2010/main" val="68699825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9"/>
      <p:bldP animBg="1" grpId="0" spid="10"/>
    </p:bld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idx="11" sz="quarter" type="ftr"/>
          </p:nvPr>
        </p:nvSpPr>
        <p:spPr/>
        <p:txBody>
          <a:bodyPr/>
          <a:lstStyle/>
          <a:p>
            <a:r>
              <a:rPr lang="de-DE"/>
              <a:t>Geringfügige Beschäftigungen und Midijobs – Stand April 2026</a:t>
            </a:r>
            <a:endParaRPr dirty="0" lang="de-DE"/>
          </a:p>
        </p:txBody>
      </p:sp>
      <p:sp>
        <p:nvSpPr>
          <p:cNvPr id="5" name="Inhaltsplatzhalter 4"/>
          <p:cNvSpPr>
            <a:spLocks noGrp="1"/>
          </p:cNvSpPr>
          <p:nvPr>
            <p:ph idx="13" sz="quarter"/>
          </p:nvPr>
        </p:nvSpPr>
        <p:spPr>
          <a:xfrm>
            <a:off x="215901" y="1276350"/>
            <a:ext cx="8639407" cy="3455989"/>
          </a:xfrm>
          <a:prstGeom prst="rect">
            <a:avLst/>
          </a:prstGeom>
        </p:spPr>
        <p:txBody>
          <a:bodyPr/>
          <a:lstStyle/>
          <a:p>
            <a:r>
              <a:rPr dirty="0" lang="de-DE" sz="1600"/>
              <a:t>Zusätzlich zum Grundlohn gezahlte steuerfreie Entgeltbestandteile zählen nicht zum SV-Entgelt =&gt; nicht bei Beurteilung einer Beschäftigung zu berücksichtigen.</a:t>
            </a:r>
          </a:p>
          <a:p>
            <a:r>
              <a:rPr dirty="0" lang="de-DE" sz="1600"/>
              <a:t>Gilt für Sonntags-, Feiertags- und Nachtarbeitszuschläge nur, wenn Grundlohn </a:t>
            </a:r>
            <a:br>
              <a:rPr dirty="0" lang="de-DE" sz="1600"/>
            </a:br>
            <a:r>
              <a:rPr dirty="0" lang="de-DE" sz="1600"/>
              <a:t>≤ 25 EUR/Std.</a:t>
            </a:r>
          </a:p>
          <a:p>
            <a:r>
              <a:rPr dirty="0" lang="de-DE" sz="1600"/>
              <a:t>Keine Statusänderung für geringfügig entlohnte Beschäftigte, wenn Zuschläge während Beschäftigungsverbots oder Entgeltfortzahlung – ohne tatsächliche Arbeitsleistung – weitergezahlt werden und steuer- und sv-pflichtiges Arbeitsentgelt darstellen.  </a:t>
            </a:r>
          </a:p>
          <a:p>
            <a:pPr indent="0" marL="0">
              <a:buNone/>
            </a:pPr>
            <a:endParaRPr b="1" dirty="0" lang="de-DE"/>
          </a:p>
          <a:p>
            <a:pPr indent="0" marL="0">
              <a:buNone/>
            </a:pPr>
            <a:r>
              <a:rPr b="1" dirty="0" lang="de-DE"/>
              <a:t>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lang="de-DE"/>
              <a:t>Geringfügig entlohnte Beschäftigungen</a:t>
            </a:r>
            <a:br>
              <a:rPr dirty="0" lang="de-DE"/>
            </a:br>
            <a:r>
              <a:rPr b="0" dirty="0" lang="de-DE" sz="1800"/>
              <a:t>Besonderheit: steuerfreie Zuschläge</a:t>
            </a:r>
            <a:endParaRPr b="0" dirty="0" lang="de-DE"/>
          </a:p>
        </p:txBody>
      </p:sp>
      <p:sp>
        <p:nvSpPr>
          <p:cNvPr id="7" name="Rechteck 6"/>
          <p:cNvSpPr/>
          <p:nvPr/>
        </p:nvSpPr>
        <p:spPr>
          <a:xfrm>
            <a:off x="86698" y="4892751"/>
            <a:ext cx="3321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b="1" dirty="0" lang="de-DE" sz="800">
                <a:solidFill>
                  <a:srgbClr val="00A0E3"/>
                </a:solidFill>
              </a:rPr>
              <a:t>21</a:t>
            </a:r>
            <a:endParaRPr dirty="0" lang="de-DE"/>
          </a:p>
        </p:txBody>
      </p:sp>
      <p:sp>
        <p:nvSpPr>
          <p:cNvPr id="6" name="Rechteck 5"/>
          <p:cNvSpPr/>
          <p:nvPr/>
        </p:nvSpPr>
        <p:spPr>
          <a:xfrm>
            <a:off x="647700" y="3868779"/>
            <a:ext cx="8424862" cy="86356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 bIns="189000" compatLnSpc="1" forceAA="0" fromWordArt="0" horzOverflow="overflow" lIns="216000" numCol="1" rIns="216000" rot="0" rtlCol="0" spcCol="0" spcFirstLastPara="0" tIns="189000" vert="horz" vertOverflow="overflow" wrap="square">
            <a:prstTxWarp prst="textNoShape">
              <a:avLst/>
            </a:prstTxWarp>
            <a:noAutofit/>
          </a:bodyPr>
          <a:lstStyle/>
          <a:p>
            <a:r>
              <a:rPr b="1" dirty="0" lang="de-DE" sz="1600">
                <a:solidFill>
                  <a:schemeClr val="bg1"/>
                </a:solidFill>
              </a:rPr>
              <a:t>Hinweis | </a:t>
            </a:r>
            <a:r>
              <a:rPr dirty="0" lang="de-DE" sz="1600">
                <a:solidFill>
                  <a:schemeClr val="bg1"/>
                </a:solidFill>
              </a:rPr>
              <a:t>Übliche Zuschläge: Nachtarbeit 25 %, Sonntagsarbeit 50 %, </a:t>
            </a:r>
            <a:br>
              <a:rPr dirty="0" lang="de-DE" sz="1600">
                <a:solidFill>
                  <a:schemeClr val="bg1"/>
                </a:solidFill>
              </a:rPr>
            </a:br>
            <a:r>
              <a:rPr dirty="0" lang="de-DE" sz="1600">
                <a:solidFill>
                  <a:schemeClr val="bg1"/>
                </a:solidFill>
              </a:rPr>
              <a:t>Feiertagsarbeit 125 oder 150 %</a:t>
            </a:r>
            <a:endParaRPr dirty="0" lang="de-DE" sz="1600"/>
          </a:p>
        </p:txBody>
      </p:sp>
    </p:spTree>
    <p:extLst>
      <p:ext uri="{BB962C8B-B14F-4D97-AF65-F5344CB8AC3E}">
        <p14:creationId xmlns:p14="http://schemas.microsoft.com/office/powerpoint/2010/main" val="473549088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>
                      <p:stCondLst>
                        <p:cond delay="indefinite"/>
                      </p:stCondLst>
                      <p:childTnLst>
                        <p:par>
                          <p:cTn fill="hold" id="12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>
                      <p:stCondLst>
                        <p:cond delay="indefinite"/>
                      </p:stCondLst>
                      <p:childTnLst>
                        <p:par>
                          <p:cTn fill="hold" id="16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7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grpId="0" spid="5" uiExpand="1"/>
      <p:bldP animBg="1" grpId="0" spid="6"/>
    </p:bld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DFEB260A-508F-D16F-7FE7-1F5046F46929}"/>
              </a:ext>
            </a:extLst>
          </p:cNvPr>
          <p:cNvSpPr>
            <a:spLocks noGrp="1"/>
          </p:cNvSpPr>
          <p:nvPr>
            <p:ph idx="11" sz="quarter" type="ftr"/>
          </p:nvPr>
        </p:nvSpPr>
        <p:spPr>
          <a:xfrm>
            <a:off x="573269" y="4932000"/>
            <a:ext cx="8283394" cy="138829"/>
          </a:xfrm>
        </p:spPr>
        <p:txBody>
          <a:bodyPr/>
          <a:lstStyle/>
          <a:p>
            <a:r>
              <a:rPr lang="de-DE"/>
              <a:t>Geringfügige Beschäftigungen und Midijobs – Stand April 2026</a:t>
            </a:r>
            <a:endParaRPr dirty="0"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1EACDC1-D571-68AD-D7CC-8B7FF3CCCC29}"/>
              </a:ext>
            </a:extLst>
          </p:cNvPr>
          <p:cNvSpPr>
            <a:spLocks noGrp="1"/>
          </p:cNvSpPr>
          <p:nvPr>
            <p:ph idx="13" sz="quarter"/>
          </p:nvPr>
        </p:nvSpPr>
        <p:spPr/>
        <p:txBody>
          <a:bodyPr/>
          <a:lstStyle/>
          <a:p>
            <a:r>
              <a:rPr dirty="0" lang="de-DE"/>
              <a:t>Geringfügigkeitsgrenze (603 EUR) dauerhaft und regelmäßig überschritten (Entgelterhöhung)</a:t>
            </a:r>
          </a:p>
          <a:p>
            <a:endParaRPr dirty="0" lang="de-DE"/>
          </a:p>
          <a:p>
            <a:pPr indent="0" marL="0">
              <a:buNone/>
            </a:pPr>
            <a:endParaRPr dirty="0" lang="de-DE"/>
          </a:p>
          <a:p>
            <a:pPr indent="0" marL="0">
              <a:buNone/>
            </a:pPr>
            <a:endParaRPr dirty="0" lang="de-DE"/>
          </a:p>
          <a:p>
            <a:endParaRPr dirty="0" lang="de-DE"/>
          </a:p>
          <a:p>
            <a:r>
              <a:rPr dirty="0" lang="de-DE"/>
              <a:t>Geringfügigkeitsgrenze nur gelegentlich und unvorhersehbar überschritten</a:t>
            </a:r>
          </a:p>
          <a:p>
            <a:endParaRPr dirty="0" lang="de-DE"/>
          </a:p>
          <a:p>
            <a:endParaRPr dirty="0" lang="de-DE"/>
          </a:p>
          <a:p>
            <a:endParaRPr dirty="0" lang="de-DE"/>
          </a:p>
          <a:p>
            <a:pPr indent="0" marL="0">
              <a:buNone/>
            </a:pPr>
            <a:endParaRPr dirty="0"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21F657F-8718-5957-5C05-3296439F5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b="1" dirty="0" lang="de-DE"/>
              <a:t>Geringfügig entlohnte Beschäftigungen</a:t>
            </a:r>
            <a:br>
              <a:rPr b="1" dirty="0" lang="de-DE"/>
            </a:br>
            <a:r>
              <a:rPr b="0" dirty="0" lang="de-DE" sz="1800"/>
              <a:t>Überschreiten der Geringfügigkeitsgrenze</a:t>
            </a:r>
            <a:endParaRPr b="0" dirty="0"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37881A3-BDE4-0A47-CD55-96A14C81258A}"/>
              </a:ext>
            </a:extLst>
          </p:cNvPr>
          <p:cNvSpPr/>
          <p:nvPr/>
        </p:nvSpPr>
        <p:spPr>
          <a:xfrm>
            <a:off x="117125" y="4896201"/>
            <a:ext cx="3321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b="1" dirty="0" lang="de-DE" sz="800">
                <a:solidFill>
                  <a:srgbClr val="00A0E3"/>
                </a:solidFill>
              </a:rPr>
              <a:t>22</a:t>
            </a:r>
            <a:endParaRPr dirty="0" lang="de-DE"/>
          </a:p>
        </p:txBody>
      </p:sp>
      <p:sp>
        <p:nvSpPr>
          <p:cNvPr id="6" name="Pfeil: nach oben gebogen 5">
            <a:extLst>
              <a:ext uri="{FF2B5EF4-FFF2-40B4-BE49-F238E27FC236}">
                <a16:creationId xmlns:a16="http://schemas.microsoft.com/office/drawing/2014/main" id="{767ED598-9BC7-4760-A0AD-0F137E0AA088}"/>
              </a:ext>
            </a:extLst>
          </p:cNvPr>
          <p:cNvSpPr/>
          <p:nvPr/>
        </p:nvSpPr>
        <p:spPr>
          <a:xfrm flipH="1" flipV="1" rot="16200000">
            <a:off x="1258706" y="1600853"/>
            <a:ext cx="727332" cy="796919"/>
          </a:xfrm>
          <a:prstGeom prst="bentUpArrow">
            <a:avLst/>
          </a:prstGeom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 bIns="9525" lIns="9525" numCol="1" rIns="9525" rtlCol="0" spcCol="1270" spcFirstLastPara="0" tIns="9525" vert="horz" wrap="square">
            <a:noAutofit/>
          </a:bodyPr>
          <a:lstStyle/>
          <a:p>
            <a:pPr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dirty="0" lang="de-DE" sz="1400">
              <a:solidFill>
                <a:schemeClr val="tx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39754CA-9D62-0795-D875-55C09DC2B36E}"/>
              </a:ext>
            </a:extLst>
          </p:cNvPr>
          <p:cNvSpPr txBox="1"/>
          <p:nvPr/>
        </p:nvSpPr>
        <p:spPr>
          <a:xfrm>
            <a:off x="2222641" y="1923678"/>
            <a:ext cx="4905234" cy="521955"/>
          </a:xfrm>
          <a:prstGeom prst="rect">
            <a:avLst/>
          </a:prstGeom>
          <a:solidFill>
            <a:schemeClr val="accent6"/>
          </a:solidFill>
        </p:spPr>
        <p:txBody>
          <a:bodyPr bIns="36000" lIns="72000" rIns="72000" rtlCol="0" tIns="36000" wrap="none">
            <a:noAutofit/>
          </a:bodyPr>
          <a:lstStyle/>
          <a:p>
            <a:pPr indent="0" marL="0">
              <a:buNone/>
            </a:pPr>
            <a:r>
              <a:rPr dirty="0" lang="de-DE" sz="1400"/>
              <a:t>Beginn der </a:t>
            </a:r>
            <a:r>
              <a:rPr b="1" dirty="0" lang="de-DE" sz="1400"/>
              <a:t>mehr als </a:t>
            </a:r>
            <a:r>
              <a:rPr dirty="0" lang="de-DE" sz="1400"/>
              <a:t>geringfügigen Beschäftigung </a:t>
            </a:r>
            <a:br>
              <a:rPr dirty="0" lang="de-DE" sz="1400"/>
            </a:br>
            <a:r>
              <a:rPr dirty="0" lang="de-DE" sz="1400"/>
              <a:t>ab Monat des Überschreitens</a:t>
            </a:r>
          </a:p>
        </p:txBody>
      </p:sp>
      <p:sp>
        <p:nvSpPr>
          <p:cNvPr id="8" name="Pfeil: nach oben gebogen 7">
            <a:extLst>
              <a:ext uri="{FF2B5EF4-FFF2-40B4-BE49-F238E27FC236}">
                <a16:creationId xmlns:a16="http://schemas.microsoft.com/office/drawing/2014/main" id="{FFD199E1-959D-64B7-9DA9-12B38DBB2B36}"/>
              </a:ext>
            </a:extLst>
          </p:cNvPr>
          <p:cNvSpPr/>
          <p:nvPr/>
        </p:nvSpPr>
        <p:spPr>
          <a:xfrm flipH="1" flipV="1" rot="16200000">
            <a:off x="1258705" y="3025699"/>
            <a:ext cx="727332" cy="796919"/>
          </a:xfrm>
          <a:prstGeom prst="bentUpArrow">
            <a:avLst/>
          </a:prstGeom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 bIns="9525" lIns="9525" numCol="1" rIns="9525" rtlCol="0" spcCol="1270" spcFirstLastPara="0" tIns="9525" vert="horz" wrap="square">
            <a:noAutofit/>
          </a:bodyPr>
          <a:lstStyle/>
          <a:p>
            <a:pPr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dirty="0" lang="de-DE" sz="1400">
              <a:solidFill>
                <a:schemeClr val="tx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4F9C5FF-3676-FCCC-A8A1-7367DAAEA6CF}"/>
              </a:ext>
            </a:extLst>
          </p:cNvPr>
          <p:cNvSpPr txBox="1"/>
          <p:nvPr/>
        </p:nvSpPr>
        <p:spPr>
          <a:xfrm>
            <a:off x="2222639" y="3348524"/>
            <a:ext cx="4905235" cy="52195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bIns="36000" lIns="72000" rIns="72000" rtlCol="0" tIns="36000" wrap="none">
            <a:noAutofit/>
          </a:bodyPr>
          <a:lstStyle/>
          <a:p>
            <a:r>
              <a:rPr dirty="0" lang="de-DE" sz="1400"/>
              <a:t>Status als geringfügig entlohnte Beschäftigung </a:t>
            </a:r>
            <a:br>
              <a:rPr dirty="0" lang="de-DE" sz="1400"/>
            </a:br>
            <a:r>
              <a:rPr dirty="0" lang="de-DE" sz="1400"/>
              <a:t>wird beibehalten</a:t>
            </a:r>
          </a:p>
        </p:txBody>
      </p:sp>
    </p:spTree>
    <p:extLst>
      <p:ext uri="{BB962C8B-B14F-4D97-AF65-F5344CB8AC3E}">
        <p14:creationId xmlns:p14="http://schemas.microsoft.com/office/powerpoint/2010/main" val="3929664609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>
                      <p:stCondLst>
                        <p:cond delay="indefinite"/>
                      </p:stCondLst>
                      <p:childTnLst>
                        <p:par>
                          <p:cTn fill="hold" id="12">
                            <p:stCondLst>
                              <p:cond delay="0"/>
                            </p:stCondLst>
                            <p:childTnLst>
                              <p:par>
                                <p:cTn fill="hold" id="1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>
                      <p:stCondLst>
                        <p:cond delay="indefinite"/>
                      </p:stCondLst>
                      <p:childTnLst>
                        <p:par>
                          <p:cTn fill="hold" id="16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7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19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6"/>
      <p:bldP animBg="1" grpId="0" spid="7"/>
      <p:bldP animBg="1" grpId="0" spid="8"/>
      <p:bldP animBg="1" grpId="0" spid="9"/>
    </p:bld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DFEB260A-508F-D16F-7FE7-1F5046F46929}"/>
              </a:ext>
            </a:extLst>
          </p:cNvPr>
          <p:cNvSpPr>
            <a:spLocks noGrp="1"/>
          </p:cNvSpPr>
          <p:nvPr>
            <p:ph idx="11" sz="quarter" type="ftr"/>
          </p:nvPr>
        </p:nvSpPr>
        <p:spPr>
          <a:xfrm>
            <a:off x="573269" y="4932000"/>
            <a:ext cx="8283394" cy="138829"/>
          </a:xfrm>
        </p:spPr>
        <p:txBody>
          <a:bodyPr/>
          <a:lstStyle/>
          <a:p>
            <a:r>
              <a:rPr lang="de-DE"/>
              <a:t>Geringfügige Beschäftigungen und Midijobs – Stand April 2026</a:t>
            </a:r>
            <a:endParaRPr dirty="0"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21F657F-8718-5957-5C05-3296439F5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b="1" dirty="0" lang="de-DE"/>
              <a:t>Geringfügig entlohnte Beschäftigungen</a:t>
            </a:r>
            <a:br>
              <a:rPr b="1" dirty="0" lang="de-DE"/>
            </a:br>
            <a:r>
              <a:rPr b="0" dirty="0" lang="de-DE" sz="1800"/>
              <a:t>Gelegentliches unvorhersehbares Überschreiten</a:t>
            </a:r>
            <a:endParaRPr b="0" dirty="0"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37881A3-BDE4-0A47-CD55-96A14C81258A}"/>
              </a:ext>
            </a:extLst>
          </p:cNvPr>
          <p:cNvSpPr/>
          <p:nvPr/>
        </p:nvSpPr>
        <p:spPr>
          <a:xfrm>
            <a:off x="117125" y="4896201"/>
            <a:ext cx="3321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b="1" dirty="0" lang="de-DE" sz="800">
                <a:solidFill>
                  <a:srgbClr val="00A0E3"/>
                </a:solidFill>
              </a:rPr>
              <a:t>23</a:t>
            </a:r>
            <a:endParaRPr dirty="0" lang="de-DE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249D9ED-7AC3-6200-68A4-FCD258FD26F9}"/>
              </a:ext>
            </a:extLst>
          </p:cNvPr>
          <p:cNvSpPr txBox="1"/>
          <p:nvPr/>
        </p:nvSpPr>
        <p:spPr>
          <a:xfrm>
            <a:off x="225970" y="1275478"/>
            <a:ext cx="2580527" cy="1728072"/>
          </a:xfrm>
          <a:prstGeom prst="rect">
            <a:avLst/>
          </a:prstGeom>
          <a:solidFill>
            <a:schemeClr val="accent1"/>
          </a:solidFill>
        </p:spPr>
        <p:txBody>
          <a:bodyPr bIns="36000" lIns="72000" rIns="72000" rtlCol="0" tIns="36000" wrap="none">
            <a:noAutofit/>
          </a:bodyPr>
          <a:lstStyle/>
          <a:p>
            <a:r>
              <a:rPr b="1" dirty="0" lang="de-DE" sz="1400">
                <a:solidFill>
                  <a:schemeClr val="bg1"/>
                </a:solidFill>
              </a:rPr>
              <a:t>Unvorhersehbares </a:t>
            </a:r>
            <a:br>
              <a:rPr b="1" dirty="0" lang="de-DE" sz="1400">
                <a:solidFill>
                  <a:schemeClr val="bg1"/>
                </a:solidFill>
              </a:rPr>
            </a:br>
            <a:r>
              <a:rPr b="1" dirty="0" lang="de-DE" sz="1400">
                <a:solidFill>
                  <a:schemeClr val="bg1"/>
                </a:solidFill>
              </a:rPr>
              <a:t>Überschreiten </a:t>
            </a:r>
            <a:br>
              <a:rPr dirty="0" lang="de-DE" sz="1400">
                <a:solidFill>
                  <a:schemeClr val="bg1"/>
                </a:solidFill>
              </a:rPr>
            </a:br>
            <a:endParaRPr dirty="0" lang="de-DE" sz="1400">
              <a:solidFill>
                <a:schemeClr val="bg1"/>
              </a:solidFill>
            </a:endParaRPr>
          </a:p>
          <a:p>
            <a:r>
              <a:rPr dirty="0" lang="de-DE" sz="1400">
                <a:solidFill>
                  <a:schemeClr val="bg1"/>
                </a:solidFill>
              </a:rPr>
              <a:t>z. B. Krankheitsvertretung </a:t>
            </a:r>
            <a:br>
              <a:rPr dirty="0" lang="de-DE" sz="1400">
                <a:solidFill>
                  <a:schemeClr val="bg1"/>
                </a:solidFill>
              </a:rPr>
            </a:br>
            <a:r>
              <a:rPr dirty="0" lang="de-DE" sz="1400">
                <a:solidFill>
                  <a:schemeClr val="bg1"/>
                </a:solidFill>
              </a:rPr>
              <a:t>oder leistungs- bzw. </a:t>
            </a:r>
            <a:br>
              <a:rPr dirty="0" lang="de-DE" sz="1400">
                <a:solidFill>
                  <a:schemeClr val="bg1"/>
                </a:solidFill>
              </a:rPr>
            </a:br>
            <a:r>
              <a:rPr dirty="0" lang="de-DE" sz="1400">
                <a:solidFill>
                  <a:schemeClr val="bg1"/>
                </a:solidFill>
              </a:rPr>
              <a:t>erfolgsabhängige </a:t>
            </a:r>
            <a:br>
              <a:rPr dirty="0" lang="de-DE" sz="1400">
                <a:solidFill>
                  <a:schemeClr val="bg1"/>
                </a:solidFill>
              </a:rPr>
            </a:br>
            <a:r>
              <a:rPr dirty="0" lang="de-DE" sz="1400">
                <a:solidFill>
                  <a:schemeClr val="bg1"/>
                </a:solidFill>
              </a:rPr>
              <a:t>Einmalzahlung (Prämie)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1E5C451-697B-508B-F09C-866149CEE17F}"/>
              </a:ext>
            </a:extLst>
          </p:cNvPr>
          <p:cNvSpPr txBox="1"/>
          <p:nvPr/>
        </p:nvSpPr>
        <p:spPr>
          <a:xfrm>
            <a:off x="3045331" y="1276175"/>
            <a:ext cx="2580527" cy="1727375"/>
          </a:xfrm>
          <a:prstGeom prst="rect">
            <a:avLst/>
          </a:prstGeom>
          <a:solidFill>
            <a:schemeClr val="accent2"/>
          </a:solidFill>
        </p:spPr>
        <p:txBody>
          <a:bodyPr bIns="36000" lIns="72000" rIns="72000" rtlCol="0" tIns="36000" wrap="none">
            <a:noAutofit/>
          </a:bodyPr>
          <a:lstStyle/>
          <a:p>
            <a:r>
              <a:rPr b="1" dirty="0" lang="de-DE" sz="1400">
                <a:solidFill>
                  <a:schemeClr val="bg1"/>
                </a:solidFill>
              </a:rPr>
              <a:t>Gelegentlich</a:t>
            </a:r>
            <a:r>
              <a:rPr dirty="0" lang="de-DE" sz="1400">
                <a:solidFill>
                  <a:schemeClr val="bg1"/>
                </a:solidFill>
              </a:rPr>
              <a:t> </a:t>
            </a:r>
            <a:br>
              <a:rPr dirty="0" lang="de-DE" sz="1400">
                <a:solidFill>
                  <a:schemeClr val="bg1"/>
                </a:solidFill>
              </a:rPr>
            </a:br>
            <a:endParaRPr dirty="0" lang="de-DE" sz="1400">
              <a:solidFill>
                <a:schemeClr val="bg1"/>
              </a:solidFill>
            </a:endParaRPr>
          </a:p>
          <a:p>
            <a:endParaRPr dirty="0" lang="de-DE" sz="1400">
              <a:solidFill>
                <a:schemeClr val="bg1"/>
              </a:solidFill>
            </a:endParaRPr>
          </a:p>
          <a:p>
            <a:r>
              <a:rPr dirty="0" lang="de-DE" sz="1400">
                <a:solidFill>
                  <a:schemeClr val="bg1"/>
                </a:solidFill>
              </a:rPr>
              <a:t>max. 2 Kalendermonate </a:t>
            </a:r>
            <a:br>
              <a:rPr dirty="0" lang="de-DE" sz="1400">
                <a:solidFill>
                  <a:schemeClr val="bg1"/>
                </a:solidFill>
              </a:rPr>
            </a:br>
            <a:r>
              <a:rPr dirty="0" lang="de-DE" sz="1400">
                <a:solidFill>
                  <a:schemeClr val="bg1"/>
                </a:solidFill>
              </a:rPr>
              <a:t>(KM) innerhalb eines </a:t>
            </a:r>
            <a:br>
              <a:rPr dirty="0" lang="de-DE" sz="1400">
                <a:solidFill>
                  <a:schemeClr val="bg1"/>
                </a:solidFill>
              </a:rPr>
            </a:br>
            <a:r>
              <a:rPr dirty="0" lang="de-DE" sz="1400">
                <a:solidFill>
                  <a:schemeClr val="bg1"/>
                </a:solidFill>
              </a:rPr>
              <a:t>Zeitjahres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41CE88AD-2D40-4B1B-E27A-DB930611EAD6}"/>
              </a:ext>
            </a:extLst>
          </p:cNvPr>
          <p:cNvSpPr txBox="1"/>
          <p:nvPr/>
        </p:nvSpPr>
        <p:spPr>
          <a:xfrm>
            <a:off x="5832475" y="1287357"/>
            <a:ext cx="2580527" cy="1716193"/>
          </a:xfrm>
          <a:prstGeom prst="rect">
            <a:avLst/>
          </a:prstGeom>
          <a:solidFill>
            <a:schemeClr val="tx2"/>
          </a:solidFill>
        </p:spPr>
        <p:txBody>
          <a:bodyPr bIns="36000" lIns="72000" rIns="72000" rtlCol="0" tIns="36000" wrap="none">
            <a:noAutofit/>
          </a:bodyPr>
          <a:lstStyle/>
          <a:p>
            <a:r>
              <a:rPr b="1" dirty="0" lang="de-DE" sz="1400">
                <a:solidFill>
                  <a:schemeClr val="bg1"/>
                </a:solidFill>
              </a:rPr>
              <a:t>Zeitjahr</a:t>
            </a:r>
            <a:r>
              <a:rPr dirty="0" lang="de-DE" sz="1400">
                <a:solidFill>
                  <a:schemeClr val="bg1"/>
                </a:solidFill>
              </a:rPr>
              <a:t> </a:t>
            </a:r>
          </a:p>
          <a:p>
            <a:endParaRPr dirty="0" lang="de-DE" sz="1400">
              <a:solidFill>
                <a:schemeClr val="bg1"/>
              </a:solidFill>
            </a:endParaRPr>
          </a:p>
          <a:p>
            <a:br>
              <a:rPr dirty="0" lang="de-DE" sz="1400">
                <a:solidFill>
                  <a:schemeClr val="bg1"/>
                </a:solidFill>
              </a:rPr>
            </a:br>
            <a:r>
              <a:rPr dirty="0" lang="de-DE" sz="1400">
                <a:solidFill>
                  <a:schemeClr val="bg1"/>
                </a:solidFill>
              </a:rPr>
              <a:t>entspricht 12 Mo. und </a:t>
            </a:r>
            <a:br>
              <a:rPr dirty="0" lang="de-DE" sz="1400">
                <a:solidFill>
                  <a:schemeClr val="bg1"/>
                </a:solidFill>
              </a:rPr>
            </a:br>
            <a:r>
              <a:rPr dirty="0" lang="de-DE" sz="1400">
                <a:solidFill>
                  <a:schemeClr val="bg1"/>
                </a:solidFill>
              </a:rPr>
              <a:t>endet mit letztem Tag </a:t>
            </a:r>
            <a:br>
              <a:rPr dirty="0" lang="de-DE" sz="1400">
                <a:solidFill>
                  <a:schemeClr val="bg1"/>
                </a:solidFill>
              </a:rPr>
            </a:br>
            <a:r>
              <a:rPr dirty="0" lang="de-DE" sz="1400">
                <a:solidFill>
                  <a:schemeClr val="bg1"/>
                </a:solidFill>
              </a:rPr>
              <a:t>des KM des Überschreitens</a:t>
            </a:r>
          </a:p>
        </p:txBody>
      </p:sp>
    </p:spTree>
    <p:extLst>
      <p:ext uri="{BB962C8B-B14F-4D97-AF65-F5344CB8AC3E}">
        <p14:creationId xmlns:p14="http://schemas.microsoft.com/office/powerpoint/2010/main" val="2541178972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>
                      <p:stCondLst>
                        <p:cond delay="indefinite"/>
                      </p:stCondLst>
                      <p:childTnLst>
                        <p:par>
                          <p:cTn fill="hold" id="12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12"/>
      <p:bldP animBg="1" grpId="0" spid="13"/>
      <p:bldP animBg="1" grpId="0" spid="14"/>
    </p:bld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2"/>
          <p:cNvSpPr>
            <a:spLocks noGrp="1"/>
          </p:cNvSpPr>
          <p:nvPr>
            <p:ph idx="11" sz="quarter" type="ftr"/>
          </p:nvPr>
        </p:nvSpPr>
        <p:spPr/>
        <p:txBody>
          <a:bodyPr/>
          <a:lstStyle/>
          <a:p>
            <a:r>
              <a:rPr lang="de-DE"/>
              <a:t>Geringfügige Beschäftigungen und Midijobs – Stand April 2026</a:t>
            </a:r>
            <a:endParaRPr dirty="0" lang="de-DE"/>
          </a:p>
        </p:txBody>
      </p:sp>
      <p:pic>
        <p:nvPicPr>
          <p:cNvPr id="8" name="Bildplatzhalter 7">
            <a:extLst>
              <a:ext uri="{FF2B5EF4-FFF2-40B4-BE49-F238E27FC236}">
                <a16:creationId xmlns:a16="http://schemas.microsoft.com/office/drawing/2014/main" id="{E81DA883-8456-47E3-8725-C7186B32155F}"/>
              </a:ext>
            </a:extLst>
          </p:cNvPr>
          <p:cNvPicPr>
            <a:picLocks noChangeAspect="1" noGrp="1"/>
          </p:cNvPicPr>
          <p:nvPr>
            <p:ph idx="14" sz="quarter" type="pic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611" r="23611"/>
          <a:stretch/>
        </p:blipFill>
        <p:spPr>
          <a:xfrm>
            <a:off x="6262577" y="1286164"/>
            <a:ext cx="2809986" cy="3457575"/>
          </a:xfrm>
        </p:spPr>
      </p:pic>
      <p:sp>
        <p:nvSpPr>
          <p:cNvPr id="3" name="Inhaltsplatzhalter 2"/>
          <p:cNvSpPr>
            <a:spLocks noGrp="1"/>
          </p:cNvSpPr>
          <p:nvPr>
            <p:ph idx="13" sz="quarter"/>
          </p:nvPr>
        </p:nvSpPr>
        <p:spPr>
          <a:prstGeom prst="rect">
            <a:avLst/>
          </a:prstGeom>
        </p:spPr>
        <p:txBody>
          <a:bodyPr/>
          <a:lstStyle/>
          <a:p>
            <a:pPr indent="0" marL="0">
              <a:buNone/>
            </a:pPr>
            <a:endParaRPr b="1" dirty="0" lang="de-DE"/>
          </a:p>
          <a:p>
            <a:pPr indent="0" marL="0">
              <a:buNone/>
            </a:pPr>
            <a:endParaRPr b="1" dirty="0" lang="de-DE"/>
          </a:p>
          <a:p>
            <a:pPr indent="0" marL="0">
              <a:buNone/>
            </a:pPr>
            <a:endParaRPr b="1" dirty="0" lang="de-DE"/>
          </a:p>
          <a:p>
            <a:pPr indent="0" marL="0">
              <a:buNone/>
            </a:pPr>
            <a:endParaRPr b="1" dirty="0" lang="de-DE"/>
          </a:p>
          <a:p>
            <a:pPr indent="0" marL="0">
              <a:buNone/>
            </a:pPr>
            <a:endParaRPr b="1" dirty="0" lang="de-DE"/>
          </a:p>
          <a:p>
            <a:pPr indent="0" marL="0">
              <a:buNone/>
            </a:pPr>
            <a:endParaRPr b="1" dirty="0" lang="de-DE"/>
          </a:p>
          <a:p>
            <a:pPr indent="0" marL="0">
              <a:buNone/>
            </a:pPr>
            <a:endParaRPr b="1" dirty="0" lang="de-DE"/>
          </a:p>
          <a:p>
            <a:pPr indent="0" marL="0">
              <a:buNone/>
            </a:pPr>
            <a:br>
              <a:rPr b="1" dirty="0" lang="de-DE"/>
            </a:br>
            <a:endParaRPr dirty="0" lang="de-DE">
              <a:solidFill>
                <a:schemeClr val="accent1"/>
              </a:solidFill>
            </a:endParaRPr>
          </a:p>
          <a:p>
            <a:pPr>
              <a:spcAft>
                <a:spcPts val="900"/>
              </a:spcAft>
            </a:pPr>
            <a:endParaRPr dirty="0"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b="1" dirty="0" lang="de-DE"/>
              <a:t>Geringfügig entlohnte Beschäftigungen</a:t>
            </a:r>
            <a:br>
              <a:rPr dirty="0" lang="de-DE"/>
            </a:br>
            <a:r>
              <a:rPr b="0" dirty="0" lang="de-DE" sz="1800"/>
              <a:t>Beispiel 8 – Unvorhersehbares Überschreiten</a:t>
            </a:r>
            <a:endParaRPr dirty="0" lang="de-DE"/>
          </a:p>
        </p:txBody>
      </p:sp>
      <p:sp>
        <p:nvSpPr>
          <p:cNvPr id="7" name="Rechteck 6"/>
          <p:cNvSpPr/>
          <p:nvPr/>
        </p:nvSpPr>
        <p:spPr>
          <a:xfrm>
            <a:off x="143793" y="4893072"/>
            <a:ext cx="3321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b="1" dirty="0" lang="de-DE" sz="800">
                <a:solidFill>
                  <a:srgbClr val="00A0E3"/>
                </a:solidFill>
              </a:rPr>
              <a:t>24</a:t>
            </a:r>
            <a:endParaRPr dirty="0"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6D2C7767-748F-4439-B744-B2F5DE9988F5}"/>
              </a:ext>
            </a:extLst>
          </p:cNvPr>
          <p:cNvSpPr/>
          <p:nvPr/>
        </p:nvSpPr>
        <p:spPr>
          <a:xfrm>
            <a:off x="215900" y="1286164"/>
            <a:ext cx="5605661" cy="128558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 bIns="9525" lIns="9525" numCol="1" rIns="9525" rtlCol="0" spcCol="1270" spcFirstLastPara="0" tIns="9525" vert="horz" wrap="square">
            <a:noAutofit/>
          </a:bodyPr>
          <a:lstStyle/>
          <a:p>
            <a:pPr indent="-285750" marL="285750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400">
                <a:solidFill>
                  <a:schemeClr val="tx1"/>
                </a:solidFill>
              </a:rPr>
              <a:t>Seit 1.1.2025 beschäftigt, ab 01/2026 mtl. Entgelt </a:t>
            </a:r>
            <a:br>
              <a:rPr dirty="0" lang="de-DE" sz="1400">
                <a:solidFill>
                  <a:schemeClr val="tx1"/>
                </a:solidFill>
              </a:rPr>
            </a:br>
            <a:r>
              <a:rPr dirty="0" lang="de-DE" sz="1400">
                <a:solidFill>
                  <a:schemeClr val="tx1"/>
                </a:solidFill>
              </a:rPr>
              <a:t>600 EUR</a:t>
            </a:r>
          </a:p>
          <a:p>
            <a:pPr indent="-285750" marL="285750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400">
                <a:solidFill>
                  <a:schemeClr val="tx1"/>
                </a:solidFill>
              </a:rPr>
              <a:t>Krankheitsvertretung im Mai 2025, Entgelt insgesamt 1.200 EUR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627B8EEC-35AD-4A81-9DFD-1319397312A8}"/>
              </a:ext>
            </a:extLst>
          </p:cNvPr>
          <p:cNvSpPr/>
          <p:nvPr/>
        </p:nvSpPr>
        <p:spPr>
          <a:xfrm>
            <a:off x="215900" y="3003550"/>
            <a:ext cx="5605661" cy="174018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 bIns="9525" lIns="9525" numCol="1" rIns="9525" rtlCol="0" spcCol="1270" spcFirstLastPara="0" tIns="9525" vert="horz" wrap="square">
            <a:noAutofit/>
          </a:bodyPr>
          <a:lstStyle/>
          <a:p>
            <a:pPr indent="-271463" marL="271463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400">
                <a:solidFill>
                  <a:schemeClr val="tx1"/>
                </a:solidFill>
              </a:rPr>
              <a:t>Überschreitung der Entgeltgrenzen ≤ 2 KM innerhalb Zeitjahr (1.6.2025 bis 31.5.2026)</a:t>
            </a:r>
          </a:p>
          <a:p>
            <a:pPr indent="-271463" marL="271463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400">
                <a:solidFill>
                  <a:schemeClr val="tx1"/>
                </a:solidFill>
              </a:rPr>
              <a:t>Unvorhersehbar und nicht mehr als 1.206 EUR</a:t>
            </a:r>
          </a:p>
          <a:p>
            <a:pPr indent="-271463" marL="271463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400">
                <a:solidFill>
                  <a:schemeClr val="tx1"/>
                </a:solidFill>
              </a:rPr>
              <a:t>Beschäftigung weiterhin geringfügig entlohnt</a:t>
            </a:r>
          </a:p>
        </p:txBody>
      </p:sp>
    </p:spTree>
    <p:extLst>
      <p:ext uri="{BB962C8B-B14F-4D97-AF65-F5344CB8AC3E}">
        <p14:creationId xmlns:p14="http://schemas.microsoft.com/office/powerpoint/2010/main" val="343111955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16"/>
      <p:bldP animBg="1" grpId="0" spid="17"/>
    </p:bld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69BB9D6-6071-1DD3-56BA-D3BA26953D57}"/>
              </a:ext>
            </a:extLst>
          </p:cNvPr>
          <p:cNvSpPr>
            <a:spLocks noGrp="1"/>
          </p:cNvSpPr>
          <p:nvPr>
            <p:ph idx="11" sz="quarter" type="ftr"/>
          </p:nvPr>
        </p:nvSpPr>
        <p:spPr/>
        <p:txBody>
          <a:bodyPr/>
          <a:lstStyle/>
          <a:p>
            <a:r>
              <a:rPr lang="de-DE"/>
              <a:t>Geringfügige Beschäftigungen und Midijobs – Stand April 2026</a:t>
            </a:r>
            <a:endParaRPr dirty="0"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0FF1BC0-C340-1D5E-2FA6-B6A652B4456D}"/>
              </a:ext>
            </a:extLst>
          </p:cNvPr>
          <p:cNvSpPr>
            <a:spLocks noGrp="1"/>
          </p:cNvSpPr>
          <p:nvPr>
            <p:ph idx="13" sz="quarter"/>
          </p:nvPr>
        </p:nvSpPr>
        <p:spPr/>
        <p:txBody>
          <a:bodyPr/>
          <a:lstStyle/>
          <a:p>
            <a:endParaRPr dirty="0"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B584FF5-7BB1-D54E-6DDF-0CB679A46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lang="de-DE"/>
              <a:t>Agenda</a:t>
            </a:r>
            <a:br>
              <a:rPr dirty="0" lang="de-DE"/>
            </a:br>
            <a:endParaRPr b="0" dirty="0" lang="de-DE"/>
          </a:p>
        </p:txBody>
      </p:sp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6" name="Abschnittszoom 5">
                <a:extLst>
                  <a:ext uri="{FF2B5EF4-FFF2-40B4-BE49-F238E27FC236}">
                    <a16:creationId xmlns:a16="http://schemas.microsoft.com/office/drawing/2014/main" id="{FC459072-9165-8B35-B45B-AD56C3FFC64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75567168"/>
                  </p:ext>
                </p:extLst>
              </p:nvPr>
            </p:nvGraphicFramePr>
            <p:xfrm>
              <a:off x="215901" y="1290405"/>
              <a:ext cx="1733551" cy="982800"/>
            </p:xfrm>
            <a:graphic>
              <a:graphicData uri="http://schemas.microsoft.com/office/powerpoint/2016/sectionzoom">
                <psez:sectionZm>
                  <psez:sectionZmObj sectionId="{E36DED88-D34A-4ED2-A196-96348AAB1247}">
                    <psez:zmPr id="{7E33B8BC-2D11-4826-A279-2D35B3216A4C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733551" cy="982800"/>
                        </a:xfrm>
                        <a:prstGeom prst="rect">
                          <a:avLst/>
                        </a:prstGeom>
                        <a:ln w="6350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>
          <p:pic>
            <p:nvPicPr>
              <p:cNvPr id="6" name="Abschnittszoom 5">
                <a:hlinkClick action="ppaction://hlinksldjump" r:id="rId3"/>
                <a:extLst>
                  <a:ext uri="{FF2B5EF4-FFF2-40B4-BE49-F238E27FC236}">
                    <a16:creationId xmlns:a16="http://schemas.microsoft.com/office/drawing/2014/main" id="{FC459072-9165-8B35-B45B-AD56C3FFC64E}"/>
                  </a:ext>
                </a:extLst>
              </p:cNvPr>
              <p:cNvPicPr>
                <a:picLocks noAdjustHandles="1" noChangeArrowheads="1" noChangeAspect="1" noChangeShapeType="1" noEditPoints="1" noGrp="1" noMove="1" noResize="1" noRo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5901" y="1290405"/>
                <a:ext cx="1733551" cy="982800"/>
              </a:xfrm>
              <a:prstGeom prst="rect">
                <a:avLst/>
              </a:prstGeom>
              <a:ln w="6350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8" name="Abschnittszoom 7">
                <a:extLst>
                  <a:ext uri="{FF2B5EF4-FFF2-40B4-BE49-F238E27FC236}">
                    <a16:creationId xmlns:a16="http://schemas.microsoft.com/office/drawing/2014/main" id="{AF0879F5-AD95-0708-6A36-91B62B0359B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07354797"/>
                  </p:ext>
                </p:extLst>
              </p:nvPr>
            </p:nvGraphicFramePr>
            <p:xfrm>
              <a:off x="2376488" y="1288098"/>
              <a:ext cx="1733550" cy="982800"/>
            </p:xfrm>
            <a:graphic>
              <a:graphicData uri="http://schemas.microsoft.com/office/powerpoint/2016/sectionzoom">
                <psez:sectionZm>
                  <psez:sectionZmObj sectionId="{71B6B204-2013-41B0-BA4A-592C413DA57B}">
                    <psez:zmPr id="{17079CFA-CE94-4671-A202-581596229F4A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733550" cy="982800"/>
                        </a:xfrm>
                        <a:prstGeom prst="rect">
                          <a:avLst/>
                        </a:prstGeom>
                        <a:ln w="6350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>
          <p:pic>
            <p:nvPicPr>
              <p:cNvPr id="8" name="Abschnittszoom 7">
                <a:hlinkClick action="ppaction://hlinksldjump" r:id="rId6"/>
                <a:extLst>
                  <a:ext uri="{FF2B5EF4-FFF2-40B4-BE49-F238E27FC236}">
                    <a16:creationId xmlns:a16="http://schemas.microsoft.com/office/drawing/2014/main" id="{AF0879F5-AD95-0708-6A36-91B62B0359B0}"/>
                  </a:ext>
                </a:extLst>
              </p:cNvPr>
              <p:cNvPicPr>
                <a:picLocks noAdjustHandles="1" noChangeArrowheads="1" noChangeAspect="1" noChangeShapeType="1" noEditPoints="1" noGrp="1" noMove="1" noResize="1" noRo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76488" y="1288098"/>
                <a:ext cx="1733550" cy="982800"/>
              </a:xfrm>
              <a:prstGeom prst="rect">
                <a:avLst/>
              </a:prstGeom>
              <a:ln w="6350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0" name="Abschnittszoom 9">
                <a:extLst>
                  <a:ext uri="{FF2B5EF4-FFF2-40B4-BE49-F238E27FC236}">
                    <a16:creationId xmlns:a16="http://schemas.microsoft.com/office/drawing/2014/main" id="{DA4C0BB6-D627-EC5C-A6C4-9EE2E248376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26421829"/>
                  </p:ext>
                </p:extLst>
              </p:nvPr>
            </p:nvGraphicFramePr>
            <p:xfrm>
              <a:off x="4536281" y="1291791"/>
              <a:ext cx="1733548" cy="982800"/>
            </p:xfrm>
            <a:graphic>
              <a:graphicData uri="http://schemas.microsoft.com/office/powerpoint/2016/sectionzoom">
                <psez:sectionZm>
                  <psez:sectionZmObj sectionId="{D4DC7556-4259-4F0F-B830-348D2FAF1195}">
                    <psez:zmPr id="{3F894DE8-B6AF-4A9B-9807-2CC955B3F39D}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733548" cy="982800"/>
                        </a:xfrm>
                        <a:prstGeom prst="rect">
                          <a:avLst/>
                        </a:prstGeom>
                        <a:ln w="6350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>
          <p:pic>
            <p:nvPicPr>
              <p:cNvPr id="10" name="Abschnittszoom 9">
                <a:hlinkClick action="ppaction://hlinksldjump" r:id="rId9"/>
                <a:extLst>
                  <a:ext uri="{FF2B5EF4-FFF2-40B4-BE49-F238E27FC236}">
                    <a16:creationId xmlns:a16="http://schemas.microsoft.com/office/drawing/2014/main" id="{DA4C0BB6-D627-EC5C-A6C4-9EE2E248376B}"/>
                  </a:ext>
                </a:extLst>
              </p:cNvPr>
              <p:cNvPicPr>
                <a:picLocks noAdjustHandles="1" noChangeArrowheads="1" noChangeAspect="1" noChangeShapeType="1" noEditPoints="1" noGrp="1" noMove="1" noResize="1" noRo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536281" y="1291791"/>
                <a:ext cx="1733548" cy="982800"/>
              </a:xfrm>
              <a:prstGeom prst="rect">
                <a:avLst/>
              </a:prstGeom>
              <a:ln w="6350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2" name="Abschnittszoom 11">
                <a:extLst>
                  <a:ext uri="{FF2B5EF4-FFF2-40B4-BE49-F238E27FC236}">
                    <a16:creationId xmlns:a16="http://schemas.microsoft.com/office/drawing/2014/main" id="{AE69C1B9-21D6-684B-A6E2-26176C67983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45963738"/>
                  </p:ext>
                </p:extLst>
              </p:nvPr>
            </p:nvGraphicFramePr>
            <p:xfrm>
              <a:off x="6696470" y="1291791"/>
              <a:ext cx="1733550" cy="982800"/>
            </p:xfrm>
            <a:graphic>
              <a:graphicData uri="http://schemas.microsoft.com/office/powerpoint/2016/sectionzoom">
                <psez:sectionZm>
                  <psez:sectionZmObj sectionId="{D410D201-80CE-4D4F-BFE0-FC58970DE658}">
                    <psez:zmPr id="{933977E8-4DDB-4D75-88B5-DDE15ABE8DB1}" transitionDur="100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733550" cy="982800"/>
                        </a:xfrm>
                        <a:prstGeom prst="rect">
                          <a:avLst/>
                        </a:prstGeom>
                        <a:ln w="6350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>
          <p:pic>
            <p:nvPicPr>
              <p:cNvPr id="12" name="Abschnittszoom 11">
                <a:hlinkClick action="ppaction://hlinksldjump" r:id="rId12"/>
                <a:extLst>
                  <a:ext uri="{FF2B5EF4-FFF2-40B4-BE49-F238E27FC236}">
                    <a16:creationId xmlns:a16="http://schemas.microsoft.com/office/drawing/2014/main" id="{AE69C1B9-21D6-684B-A6E2-26176C67983E}"/>
                  </a:ext>
                </a:extLst>
              </p:cNvPr>
              <p:cNvPicPr>
                <a:picLocks noAdjustHandles="1" noChangeArrowheads="1" noChangeAspect="1" noChangeShapeType="1" noEditPoints="1" noGrp="1" noMove="1" noResize="1" noRo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696470" y="1291791"/>
                <a:ext cx="1733550" cy="982800"/>
              </a:xfrm>
              <a:prstGeom prst="rect">
                <a:avLst/>
              </a:prstGeom>
              <a:ln w="6350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4" name="Abschnittszoom 13">
                <a:extLst>
                  <a:ext uri="{FF2B5EF4-FFF2-40B4-BE49-F238E27FC236}">
                    <a16:creationId xmlns:a16="http://schemas.microsoft.com/office/drawing/2014/main" id="{362C1DFA-DD7C-2B33-342B-A32DA5FDEB8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4274100"/>
                  </p:ext>
                </p:extLst>
              </p:nvPr>
            </p:nvGraphicFramePr>
            <p:xfrm>
              <a:off x="215900" y="3003798"/>
              <a:ext cx="1733550" cy="982800"/>
            </p:xfrm>
            <a:graphic>
              <a:graphicData uri="http://schemas.microsoft.com/office/powerpoint/2016/sectionzoom">
                <psez:sectionZm>
                  <psez:sectionZmObj sectionId="{DD4665E1-1B67-4F75-9554-3EA1AB42ED20}">
                    <psez:zmPr id="{0AC238C1-0388-454C-B3E3-C2662A9BB035}" transitionDur="1000">
                      <p166:blipFill xmlns:p166="http://schemas.microsoft.com/office/powerpoint/2016/6/main">
                        <a:blip r:embed="rId1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733550" cy="982800"/>
                        </a:xfrm>
                        <a:prstGeom prst="rect">
                          <a:avLst/>
                        </a:prstGeom>
                        <a:ln w="6350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>
          <p:pic>
            <p:nvPicPr>
              <p:cNvPr id="14" name="Abschnittszoom 13">
                <a:hlinkClick action="ppaction://hlinksldjump" r:id="rId15"/>
                <a:extLst>
                  <a:ext uri="{FF2B5EF4-FFF2-40B4-BE49-F238E27FC236}">
                    <a16:creationId xmlns:a16="http://schemas.microsoft.com/office/drawing/2014/main" id="{362C1DFA-DD7C-2B33-342B-A32DA5FDEB82}"/>
                  </a:ext>
                </a:extLst>
              </p:cNvPr>
              <p:cNvPicPr>
                <a:picLocks noAdjustHandles="1" noChangeArrowheads="1" noChangeAspect="1" noChangeShapeType="1" noEditPoints="1" noGrp="1" noMove="1" noResize="1" noRo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15900" y="3003798"/>
                <a:ext cx="1733550" cy="982800"/>
              </a:xfrm>
              <a:prstGeom prst="rect">
                <a:avLst/>
              </a:prstGeom>
              <a:ln w="6350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6" name="Abschnittszoom 15">
                <a:extLst>
                  <a:ext uri="{FF2B5EF4-FFF2-40B4-BE49-F238E27FC236}">
                    <a16:creationId xmlns:a16="http://schemas.microsoft.com/office/drawing/2014/main" id="{CF0E35BE-4538-8DAE-C6D8-FB98EB6839C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87437359"/>
                  </p:ext>
                </p:extLst>
              </p:nvPr>
            </p:nvGraphicFramePr>
            <p:xfrm>
              <a:off x="2376140" y="3003798"/>
              <a:ext cx="1733550" cy="982800"/>
            </p:xfrm>
            <a:graphic>
              <a:graphicData uri="http://schemas.microsoft.com/office/powerpoint/2016/sectionzoom">
                <psez:sectionZm>
                  <psez:sectionZmObj sectionId="{F9AD6C9C-60D3-4460-BDD6-11AD1A9FA786}">
                    <psez:zmPr id="{912D7C68-717A-4E68-8D76-5B472858E0DA}" transitionDur="1000">
                      <p166:blipFill xmlns:p166="http://schemas.microsoft.com/office/powerpoint/2016/6/main">
                        <a:blip r:embed="rId1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733550" cy="982800"/>
                        </a:xfrm>
                        <a:prstGeom prst="rect">
                          <a:avLst/>
                        </a:prstGeom>
                        <a:ln w="6350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>
          <p:pic>
            <p:nvPicPr>
              <p:cNvPr id="16" name="Abschnittszoom 15">
                <a:hlinkClick action="ppaction://hlinksldjump" r:id="rId18"/>
                <a:extLst>
                  <a:ext uri="{FF2B5EF4-FFF2-40B4-BE49-F238E27FC236}">
                    <a16:creationId xmlns:a16="http://schemas.microsoft.com/office/drawing/2014/main" id="{CF0E35BE-4538-8DAE-C6D8-FB98EB6839C2}"/>
                  </a:ext>
                </a:extLst>
              </p:cNvPr>
              <p:cNvPicPr>
                <a:picLocks noAdjustHandles="1" noChangeArrowheads="1" noChangeAspect="1" noChangeShapeType="1" noEditPoints="1" noGrp="1" noMove="1" noResize="1" noRo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376140" y="3003798"/>
                <a:ext cx="1733550" cy="982800"/>
              </a:xfrm>
              <a:prstGeom prst="rect">
                <a:avLst/>
              </a:prstGeom>
              <a:ln w="6350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8" name="Abschnittszoom 17">
                <a:extLst>
                  <a:ext uri="{FF2B5EF4-FFF2-40B4-BE49-F238E27FC236}">
                    <a16:creationId xmlns:a16="http://schemas.microsoft.com/office/drawing/2014/main" id="{7FBA2C51-418D-8114-BF21-14A11E915D4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09699329"/>
                  </p:ext>
                </p:extLst>
              </p:nvPr>
            </p:nvGraphicFramePr>
            <p:xfrm>
              <a:off x="4536380" y="3003221"/>
              <a:ext cx="1733550" cy="982800"/>
            </p:xfrm>
            <a:graphic>
              <a:graphicData uri="http://schemas.microsoft.com/office/powerpoint/2016/sectionzoom">
                <psez:sectionZm>
                  <psez:sectionZmObj sectionId="{8EC88BBC-54EA-48AA-BC69-74CAFBE9DBA3}">
                    <psez:zmPr id="{9815C340-F3A8-468A-BB1C-5A020DB30D47}" transitionDur="1000">
                      <p166:blipFill xmlns:p166="http://schemas.microsoft.com/office/powerpoint/2016/6/main">
                        <a:blip r:embed="rId2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733550" cy="982800"/>
                        </a:xfrm>
                        <a:prstGeom prst="rect">
                          <a:avLst/>
                        </a:prstGeom>
                        <a:ln w="6350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>
          <p:pic>
            <p:nvPicPr>
              <p:cNvPr id="18" name="Abschnittszoom 17">
                <a:hlinkClick action="ppaction://hlinksldjump" r:id="rId21"/>
                <a:extLst>
                  <a:ext uri="{FF2B5EF4-FFF2-40B4-BE49-F238E27FC236}">
                    <a16:creationId xmlns:a16="http://schemas.microsoft.com/office/drawing/2014/main" id="{7FBA2C51-418D-8114-BF21-14A11E915D46}"/>
                  </a:ext>
                </a:extLst>
              </p:cNvPr>
              <p:cNvPicPr>
                <a:picLocks noAdjustHandles="1" noChangeArrowheads="1" noChangeAspect="1" noChangeShapeType="1" noEditPoints="1" noGrp="1" noMove="1" noResize="1" noRo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536380" y="3003221"/>
                <a:ext cx="1733550" cy="982800"/>
              </a:xfrm>
              <a:prstGeom prst="rect">
                <a:avLst/>
              </a:prstGeom>
              <a:ln w="6350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05788717"/>
      </p:ext>
    </p:extLst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DFEB260A-508F-D16F-7FE7-1F5046F46929}"/>
              </a:ext>
            </a:extLst>
          </p:cNvPr>
          <p:cNvSpPr>
            <a:spLocks noGrp="1"/>
          </p:cNvSpPr>
          <p:nvPr>
            <p:ph idx="11" sz="quarter" type="ftr"/>
          </p:nvPr>
        </p:nvSpPr>
        <p:spPr>
          <a:xfrm>
            <a:off x="573269" y="4932000"/>
            <a:ext cx="8283394" cy="138829"/>
          </a:xfrm>
        </p:spPr>
        <p:txBody>
          <a:bodyPr/>
          <a:lstStyle/>
          <a:p>
            <a:r>
              <a:rPr lang="de-DE"/>
              <a:t>Geringfügige Beschäftigungen und Midijobs – Stand April 2026</a:t>
            </a:r>
            <a:endParaRPr dirty="0"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1EACDC1-D571-68AD-D7CC-8B7FF3CCCC29}"/>
              </a:ext>
            </a:extLst>
          </p:cNvPr>
          <p:cNvSpPr>
            <a:spLocks noGrp="1"/>
          </p:cNvSpPr>
          <p:nvPr>
            <p:ph idx="13" sz="quarter"/>
          </p:nvPr>
        </p:nvSpPr>
        <p:spPr/>
        <p:txBody>
          <a:bodyPr/>
          <a:lstStyle/>
          <a:p>
            <a:r>
              <a:rPr dirty="0" lang="de-DE" sz="1600"/>
              <a:t>Max. zulässiger Verdienst im Monat des Überschreitens</a:t>
            </a:r>
          </a:p>
          <a:p>
            <a:endParaRPr dirty="0" lang="de-DE"/>
          </a:p>
          <a:p>
            <a:pPr indent="0" marL="0">
              <a:buNone/>
            </a:pPr>
            <a:endParaRPr dirty="0" lang="de-DE"/>
          </a:p>
          <a:p>
            <a:endParaRPr dirty="0" lang="de-DE"/>
          </a:p>
          <a:p>
            <a:endParaRPr dirty="0"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21F657F-8718-5957-5C05-3296439F5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b="1" dirty="0" lang="de-DE"/>
              <a:t>Geringfügig entlohnte Beschäftigungen</a:t>
            </a:r>
            <a:br>
              <a:rPr b="1" dirty="0" lang="de-DE"/>
            </a:br>
            <a:r>
              <a:rPr b="0" dirty="0" lang="de-DE" sz="1800"/>
              <a:t>Gelegentliches unvorhersehbares Überschreiten</a:t>
            </a:r>
            <a:endParaRPr b="0" dirty="0"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37881A3-BDE4-0A47-CD55-96A14C81258A}"/>
              </a:ext>
            </a:extLst>
          </p:cNvPr>
          <p:cNvSpPr/>
          <p:nvPr/>
        </p:nvSpPr>
        <p:spPr>
          <a:xfrm>
            <a:off x="117125" y="4896201"/>
            <a:ext cx="3321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b="1" dirty="0" lang="de-DE" sz="800">
                <a:solidFill>
                  <a:srgbClr val="00A0E3"/>
                </a:solidFill>
              </a:rPr>
              <a:t>25</a:t>
            </a:r>
            <a:endParaRPr dirty="0" lang="de-DE"/>
          </a:p>
        </p:txBody>
      </p:sp>
      <p:sp>
        <p:nvSpPr>
          <p:cNvPr id="6" name="Pfeil: nach oben gebogen 5">
            <a:extLst>
              <a:ext uri="{FF2B5EF4-FFF2-40B4-BE49-F238E27FC236}">
                <a16:creationId xmlns:a16="http://schemas.microsoft.com/office/drawing/2014/main" id="{E84136C0-A236-BE61-5C78-0F40A8B43642}"/>
              </a:ext>
            </a:extLst>
          </p:cNvPr>
          <p:cNvSpPr/>
          <p:nvPr/>
        </p:nvSpPr>
        <p:spPr>
          <a:xfrm flipH="1" flipV="1" rot="16200000">
            <a:off x="1182562" y="1761011"/>
            <a:ext cx="727332" cy="796919"/>
          </a:xfrm>
          <a:prstGeom prst="bentUpArrow">
            <a:avLst/>
          </a:prstGeom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 bIns="9525" lIns="9525" numCol="1" rIns="9525" rtlCol="0" spcCol="1270" spcFirstLastPara="0" tIns="9525" vert="horz" wrap="square">
            <a:noAutofit/>
          </a:bodyPr>
          <a:lstStyle/>
          <a:p>
            <a:pPr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dirty="0" lang="de-DE" sz="1600">
              <a:solidFill>
                <a:schemeClr val="tx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418F091-873C-CD0E-259B-15EB2D236813}"/>
              </a:ext>
            </a:extLst>
          </p:cNvPr>
          <p:cNvSpPr txBox="1"/>
          <p:nvPr/>
        </p:nvSpPr>
        <p:spPr>
          <a:xfrm>
            <a:off x="2296878" y="1988432"/>
            <a:ext cx="4830997" cy="727333"/>
          </a:xfrm>
          <a:prstGeom prst="rect">
            <a:avLst/>
          </a:prstGeom>
          <a:solidFill>
            <a:schemeClr val="accent6"/>
          </a:solidFill>
          <a:ln>
            <a:solidFill>
              <a:srgbClr val="FFFFFF"/>
            </a:solidFill>
          </a:ln>
        </p:spPr>
        <p:txBody>
          <a:bodyPr anchor="ctr" bIns="36000" lIns="72000" rIns="72000" rtlCol="0" tIns="36000" wrap="none">
            <a:noAutofit/>
          </a:bodyPr>
          <a:lstStyle/>
          <a:p>
            <a:pPr algn="l">
              <a:buClr>
                <a:srgbClr val="00A0E3"/>
              </a:buClr>
            </a:pPr>
            <a:r>
              <a:rPr dirty="0" lang="de-DE" sz="1600"/>
              <a:t>Doppelter Wert der Geringfügigkeitsgrenze</a:t>
            </a:r>
          </a:p>
          <a:p>
            <a:pPr algn="l">
              <a:buClr>
                <a:srgbClr val="00A0E3"/>
              </a:buClr>
            </a:pPr>
            <a:r>
              <a:rPr dirty="0" lang="de-DE" sz="1600"/>
              <a:t>= 1.206 EUR</a:t>
            </a:r>
          </a:p>
        </p:txBody>
      </p:sp>
    </p:spTree>
    <p:extLst>
      <p:ext uri="{BB962C8B-B14F-4D97-AF65-F5344CB8AC3E}">
        <p14:creationId xmlns:p14="http://schemas.microsoft.com/office/powerpoint/2010/main" val="1228215829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6"/>
      <p:bldP animBg="1" grpId="0" spid="8"/>
    </p:bld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DFEB260A-508F-D16F-7FE7-1F5046F46929}"/>
              </a:ext>
            </a:extLst>
          </p:cNvPr>
          <p:cNvSpPr>
            <a:spLocks noGrp="1"/>
          </p:cNvSpPr>
          <p:nvPr>
            <p:ph idx="11" sz="quarter" type="ftr"/>
          </p:nvPr>
        </p:nvSpPr>
        <p:spPr>
          <a:xfrm>
            <a:off x="573269" y="4932000"/>
            <a:ext cx="8283394" cy="138829"/>
          </a:xfrm>
        </p:spPr>
        <p:txBody>
          <a:bodyPr/>
          <a:lstStyle/>
          <a:p>
            <a:r>
              <a:rPr lang="de-DE"/>
              <a:t>Geringfügige Beschäftigungen und Midijobs – Stand April 2026</a:t>
            </a:r>
            <a:endParaRPr dirty="0"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1EACDC1-D571-68AD-D7CC-8B7FF3CCCC29}"/>
              </a:ext>
            </a:extLst>
          </p:cNvPr>
          <p:cNvSpPr>
            <a:spLocks noGrp="1"/>
          </p:cNvSpPr>
          <p:nvPr>
            <p:ph idx="13" sz="quarter"/>
          </p:nvPr>
        </p:nvSpPr>
        <p:spPr/>
        <p:txBody>
          <a:bodyPr/>
          <a:lstStyle/>
          <a:p>
            <a:pPr indent="0" marL="0">
              <a:buNone/>
            </a:pPr>
            <a:r>
              <a:rPr dirty="0" lang="de-DE" sz="1600"/>
              <a:t>In folgenden Fällen liegt </a:t>
            </a:r>
            <a:r>
              <a:rPr b="1" dirty="0" lang="de-DE" sz="1600"/>
              <a:t>keine</a:t>
            </a:r>
            <a:r>
              <a:rPr dirty="0" lang="de-DE" sz="1600"/>
              <a:t> geringfügig entlohnte Beschäftigung für den Kalendermonat (KM) des unvorhersehbaren Überschreitens vor:</a:t>
            </a:r>
          </a:p>
          <a:p>
            <a:pPr indent="0" marL="0">
              <a:buNone/>
            </a:pPr>
            <a:endParaRPr dirty="0" lang="de-DE" sz="1600"/>
          </a:p>
          <a:p>
            <a:r>
              <a:rPr dirty="0" lang="de-DE" sz="1600"/>
              <a:t>&gt; 2 KM innerhalb eines Zeitjahres</a:t>
            </a:r>
          </a:p>
          <a:p>
            <a:endParaRPr dirty="0" lang="de-DE" sz="1600"/>
          </a:p>
          <a:p>
            <a:r>
              <a:rPr dirty="0" lang="de-DE" sz="1600"/>
              <a:t>Arbeitsentgelt &gt; 1.206 EUR</a:t>
            </a:r>
          </a:p>
          <a:p>
            <a:pPr indent="0" marL="0">
              <a:buNone/>
            </a:pPr>
            <a:endParaRPr dirty="0" lang="de-DE" sz="1400"/>
          </a:p>
          <a:p>
            <a:endParaRPr dirty="0" lang="de-DE"/>
          </a:p>
          <a:p>
            <a:endParaRPr dirty="0" lang="de-DE"/>
          </a:p>
          <a:p>
            <a:pPr indent="0" marL="0">
              <a:buNone/>
            </a:pPr>
            <a:endParaRPr dirty="0" lang="de-DE"/>
          </a:p>
          <a:p>
            <a:endParaRPr dirty="0" lang="de-DE"/>
          </a:p>
          <a:p>
            <a:endParaRPr dirty="0"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21F657F-8718-5957-5C05-3296439F5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b="1" dirty="0" lang="de-DE"/>
              <a:t>Geringfügig entlohnte Beschäftigungen</a:t>
            </a:r>
            <a:br>
              <a:rPr b="1" dirty="0" lang="de-DE"/>
            </a:br>
            <a:r>
              <a:rPr b="0" dirty="0" lang="de-DE" sz="1800"/>
              <a:t>Unzulässiges Überschreiten</a:t>
            </a:r>
            <a:endParaRPr b="0" dirty="0"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37881A3-BDE4-0A47-CD55-96A14C81258A}"/>
              </a:ext>
            </a:extLst>
          </p:cNvPr>
          <p:cNvSpPr/>
          <p:nvPr/>
        </p:nvSpPr>
        <p:spPr>
          <a:xfrm>
            <a:off x="117125" y="4896201"/>
            <a:ext cx="3321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b="1" dirty="0" lang="de-DE" sz="800">
                <a:solidFill>
                  <a:srgbClr val="00A0E3"/>
                </a:solidFill>
              </a:rPr>
              <a:t>26</a:t>
            </a:r>
            <a:endParaRPr dirty="0" lang="de-DE"/>
          </a:p>
        </p:txBody>
      </p:sp>
    </p:spTree>
    <p:extLst>
      <p:ext uri="{BB962C8B-B14F-4D97-AF65-F5344CB8AC3E}">
        <p14:creationId xmlns:p14="http://schemas.microsoft.com/office/powerpoint/2010/main" val="2901316276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2"/>
          <p:cNvSpPr>
            <a:spLocks noGrp="1"/>
          </p:cNvSpPr>
          <p:nvPr>
            <p:ph idx="11" sz="quarter" type="ftr"/>
          </p:nvPr>
        </p:nvSpPr>
        <p:spPr/>
        <p:txBody>
          <a:bodyPr/>
          <a:lstStyle/>
          <a:p>
            <a:r>
              <a:rPr lang="de-DE"/>
              <a:t>Geringfügige Beschäftigungen und Midijobs – Stand April 2026</a:t>
            </a:r>
            <a:endParaRPr dirty="0" lang="de-DE"/>
          </a:p>
        </p:txBody>
      </p:sp>
      <p:sp>
        <p:nvSpPr>
          <p:cNvPr id="3" name="Inhaltsplatzhalter 2"/>
          <p:cNvSpPr>
            <a:spLocks noGrp="1"/>
          </p:cNvSpPr>
          <p:nvPr>
            <p:ph idx="13" sz="quarter"/>
          </p:nvPr>
        </p:nvSpPr>
        <p:spPr>
          <a:prstGeom prst="rect">
            <a:avLst/>
          </a:prstGeom>
        </p:spPr>
        <p:txBody>
          <a:bodyPr/>
          <a:lstStyle/>
          <a:p>
            <a:pPr indent="0" marL="0">
              <a:buNone/>
            </a:pPr>
            <a:r>
              <a:rPr b="1" dirty="0" lang="de-DE"/>
              <a:t>Fortsetzung des Beispiels</a:t>
            </a:r>
          </a:p>
          <a:p>
            <a:pPr indent="0" marL="0">
              <a:buNone/>
            </a:pPr>
            <a:endParaRPr b="1" dirty="0" lang="de-DE"/>
          </a:p>
          <a:p>
            <a:pPr indent="0" marL="0">
              <a:buNone/>
            </a:pPr>
            <a:endParaRPr b="1" dirty="0" lang="de-DE"/>
          </a:p>
          <a:p>
            <a:pPr indent="0" marL="0">
              <a:buNone/>
            </a:pPr>
            <a:endParaRPr b="1" dirty="0" lang="de-DE"/>
          </a:p>
          <a:p>
            <a:pPr indent="0" marL="0">
              <a:buNone/>
            </a:pPr>
            <a:endParaRPr b="1" dirty="0" lang="de-DE"/>
          </a:p>
          <a:p>
            <a:pPr indent="0" marL="0">
              <a:buNone/>
            </a:pPr>
            <a:endParaRPr b="1" dirty="0" lang="de-DE"/>
          </a:p>
          <a:p>
            <a:pPr indent="0" marL="0">
              <a:buNone/>
            </a:pPr>
            <a:endParaRPr b="1" dirty="0" lang="de-DE"/>
          </a:p>
          <a:p>
            <a:pPr indent="0" marL="0">
              <a:buNone/>
            </a:pPr>
            <a:br>
              <a:rPr b="1" dirty="0" lang="de-DE"/>
            </a:br>
            <a:endParaRPr dirty="0" lang="de-DE">
              <a:solidFill>
                <a:schemeClr val="accent1"/>
              </a:solidFill>
            </a:endParaRPr>
          </a:p>
          <a:p>
            <a:pPr>
              <a:spcAft>
                <a:spcPts val="900"/>
              </a:spcAft>
            </a:pPr>
            <a:endParaRPr dirty="0"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b="1" dirty="0" lang="de-DE"/>
              <a:t>Geringfügig entlohnte Beschäftigungen</a:t>
            </a:r>
            <a:br>
              <a:rPr dirty="0" lang="de-DE"/>
            </a:br>
            <a:r>
              <a:rPr b="0" dirty="0" lang="de-DE" sz="1800"/>
              <a:t>Beispiel 8 – Unzulässiges Überschreiten</a:t>
            </a:r>
            <a:endParaRPr dirty="0"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6D2C7767-748F-4439-B744-B2F5DE9988F5}"/>
              </a:ext>
            </a:extLst>
          </p:cNvPr>
          <p:cNvSpPr/>
          <p:nvPr/>
        </p:nvSpPr>
        <p:spPr>
          <a:xfrm>
            <a:off x="226814" y="1717964"/>
            <a:ext cx="5605661" cy="70977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 bIns="9525" lIns="9525" numCol="1" rIns="9525" rtlCol="0" spcCol="1270" spcFirstLastPara="0" tIns="9525" vert="horz" wrap="square">
            <a:noAutofit/>
          </a:bodyPr>
          <a:lstStyle/>
          <a:p>
            <a:pPr marL="271462">
              <a:buClr>
                <a:srgbClr val="00A0E3"/>
              </a:buClr>
            </a:pPr>
            <a:r>
              <a:rPr dirty="0" lang="de-DE" sz="1400">
                <a:solidFill>
                  <a:schemeClr val="tx1"/>
                </a:solidFill>
              </a:rPr>
              <a:t>Erneute Krankheitsvertretung im Juli 2026, </a:t>
            </a:r>
            <a:br>
              <a:rPr dirty="0" lang="de-DE" sz="1400">
                <a:solidFill>
                  <a:schemeClr val="tx1"/>
                </a:solidFill>
              </a:rPr>
            </a:br>
            <a:r>
              <a:rPr dirty="0" lang="de-DE" sz="1400">
                <a:solidFill>
                  <a:schemeClr val="tx1"/>
                </a:solidFill>
              </a:rPr>
              <a:t>Entgelt insgesamt 1.500 EUR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627B8EEC-35AD-4A81-9DFD-1319397312A8}"/>
              </a:ext>
            </a:extLst>
          </p:cNvPr>
          <p:cNvSpPr/>
          <p:nvPr/>
        </p:nvSpPr>
        <p:spPr>
          <a:xfrm>
            <a:off x="215900" y="2859534"/>
            <a:ext cx="5605661" cy="188420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 bIns="9525" lIns="9525" numCol="1" rIns="9525" rtlCol="0" spcCol="1270" spcFirstLastPara="0" tIns="9525" vert="horz" wrap="square">
            <a:noAutofit/>
          </a:bodyPr>
          <a:lstStyle/>
          <a:p>
            <a:pPr indent="-271463" marL="271463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400">
                <a:solidFill>
                  <a:schemeClr val="tx1"/>
                </a:solidFill>
              </a:rPr>
              <a:t>Arbeitsentgelt &gt; 1.206 EUR</a:t>
            </a:r>
          </a:p>
          <a:p>
            <a:pPr indent="-271463" marL="271463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400">
                <a:solidFill>
                  <a:schemeClr val="tx1"/>
                </a:solidFill>
              </a:rPr>
              <a:t>Anzahl Überschreitungen im Jahreszeitraum </a:t>
            </a:r>
            <a:br>
              <a:rPr dirty="0" lang="de-DE" sz="1400">
                <a:solidFill>
                  <a:schemeClr val="tx1"/>
                </a:solidFill>
              </a:rPr>
            </a:br>
            <a:r>
              <a:rPr dirty="0" lang="de-DE" sz="1400">
                <a:solidFill>
                  <a:schemeClr val="tx1"/>
                </a:solidFill>
              </a:rPr>
              <a:t>(1.8.2025 bis 31.7.2026) und Unvorhersehbarkeit irrelevant</a:t>
            </a:r>
          </a:p>
          <a:p>
            <a:pPr indent="-271463" marL="271463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400">
                <a:solidFill>
                  <a:schemeClr val="tx1"/>
                </a:solidFill>
              </a:rPr>
              <a:t>Beschäftigung im Juli 2026 nicht geringfügig entlohnt, sondern sv-pflichtig</a:t>
            </a:r>
          </a:p>
          <a:p>
            <a:pPr indent="-271463" marL="271463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400">
                <a:solidFill>
                  <a:schemeClr val="tx1"/>
                </a:solidFill>
              </a:rPr>
              <a:t>anschließend Neuprüfung </a:t>
            </a:r>
          </a:p>
        </p:txBody>
      </p:sp>
      <p:pic>
        <p:nvPicPr>
          <p:cNvPr id="4" name="Bildplatzhalter 7">
            <a:extLst>
              <a:ext uri="{FF2B5EF4-FFF2-40B4-BE49-F238E27FC236}">
                <a16:creationId xmlns:a16="http://schemas.microsoft.com/office/drawing/2014/main" id="{36272348-126B-14C0-17A5-90F758EC13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611" r="23611"/>
          <a:stretch/>
        </p:blipFill>
        <p:spPr>
          <a:xfrm>
            <a:off x="6262577" y="1286162"/>
            <a:ext cx="2809986" cy="3457575"/>
          </a:xfrm>
          <a:prstGeom prst="rect">
            <a:avLst/>
          </a:prstGeom>
          <a:noFill/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B40AF703-6ED3-E66F-D285-F290E0329958}"/>
              </a:ext>
            </a:extLst>
          </p:cNvPr>
          <p:cNvSpPr/>
          <p:nvPr/>
        </p:nvSpPr>
        <p:spPr>
          <a:xfrm>
            <a:off x="117125" y="4896201"/>
            <a:ext cx="3321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b="1" dirty="0" lang="de-DE" sz="800">
                <a:solidFill>
                  <a:srgbClr val="00A0E3"/>
                </a:solidFill>
              </a:rPr>
              <a:t>27</a:t>
            </a:r>
            <a:endParaRPr dirty="0" lang="de-DE"/>
          </a:p>
        </p:txBody>
      </p:sp>
    </p:spTree>
    <p:extLst>
      <p:ext uri="{BB962C8B-B14F-4D97-AF65-F5344CB8AC3E}">
        <p14:creationId xmlns:p14="http://schemas.microsoft.com/office/powerpoint/2010/main" val="4031371150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16"/>
      <p:bldP animBg="1" grpId="0" spid="17"/>
    </p:bld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DFEB260A-508F-D16F-7FE7-1F5046F46929}"/>
              </a:ext>
            </a:extLst>
          </p:cNvPr>
          <p:cNvSpPr>
            <a:spLocks noGrp="1"/>
          </p:cNvSpPr>
          <p:nvPr>
            <p:ph idx="11" sz="quarter" type="ftr"/>
          </p:nvPr>
        </p:nvSpPr>
        <p:spPr>
          <a:xfrm>
            <a:off x="573269" y="4932000"/>
            <a:ext cx="8283394" cy="138829"/>
          </a:xfrm>
        </p:spPr>
        <p:txBody>
          <a:bodyPr/>
          <a:lstStyle/>
          <a:p>
            <a:r>
              <a:rPr lang="de-DE"/>
              <a:t>Geringfügige Beschäftigungen und Midijobs – Stand April 2026</a:t>
            </a:r>
            <a:endParaRPr dirty="0"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1EACDC1-D571-68AD-D7CC-8B7FF3CCCC29}"/>
              </a:ext>
            </a:extLst>
          </p:cNvPr>
          <p:cNvSpPr>
            <a:spLocks noGrp="1"/>
          </p:cNvSpPr>
          <p:nvPr>
            <p:ph idx="13" sz="quarter"/>
          </p:nvPr>
        </p:nvSpPr>
        <p:spPr/>
        <p:txBody>
          <a:bodyPr/>
          <a:lstStyle/>
          <a:p>
            <a:pPr indent="0" marL="0">
              <a:buNone/>
            </a:pPr>
            <a:r>
              <a:rPr dirty="0" lang="de-DE"/>
              <a:t>Max. Jahresverdienst vom 1.1. bis 31.12.2026:</a:t>
            </a:r>
          </a:p>
          <a:p>
            <a:endParaRPr dirty="0" lang="de-DE"/>
          </a:p>
          <a:p>
            <a:r>
              <a:rPr dirty="0" lang="de-DE"/>
              <a:t>im Normalfall 		7.236 EUR (12 x 603 EUR)</a:t>
            </a:r>
          </a:p>
          <a:p>
            <a:endParaRPr dirty="0" lang="de-DE"/>
          </a:p>
          <a:p>
            <a:r>
              <a:rPr dirty="0" lang="de-DE"/>
              <a:t>im Ausnahmefall mit max. 2 KM des unvorhersehbaren Überschreitens</a:t>
            </a:r>
            <a:br>
              <a:rPr dirty="0" lang="de-DE"/>
            </a:br>
            <a:r>
              <a:rPr dirty="0" lang="de-DE"/>
              <a:t> </a:t>
            </a:r>
            <a:br>
              <a:rPr dirty="0" lang="de-DE"/>
            </a:br>
            <a:r>
              <a:rPr dirty="0" lang="de-DE"/>
              <a:t>			8.442 EUR (14 x 603 EUR) </a:t>
            </a:r>
          </a:p>
          <a:p>
            <a:endParaRPr dirty="0"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21F657F-8718-5957-5C05-3296439F5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b="1" dirty="0" lang="de-DE"/>
              <a:t>Geringfügig entlohnte Beschäftigungen</a:t>
            </a:r>
            <a:br>
              <a:rPr b="1" dirty="0" lang="de-DE"/>
            </a:br>
            <a:r>
              <a:rPr b="0" dirty="0" lang="de-DE" sz="1800"/>
              <a:t>Zulässiges Entgelt für Meldungen ab 2026</a:t>
            </a:r>
            <a:endParaRPr b="0" dirty="0"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37881A3-BDE4-0A47-CD55-96A14C81258A}"/>
              </a:ext>
            </a:extLst>
          </p:cNvPr>
          <p:cNvSpPr/>
          <p:nvPr/>
        </p:nvSpPr>
        <p:spPr>
          <a:xfrm>
            <a:off x="117125" y="4896201"/>
            <a:ext cx="3321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b="1" dirty="0" lang="de-DE" sz="800">
                <a:solidFill>
                  <a:srgbClr val="00A0E3"/>
                </a:solidFill>
              </a:rPr>
              <a:t>28</a:t>
            </a:r>
            <a:endParaRPr dirty="0" lang="de-DE"/>
          </a:p>
        </p:txBody>
      </p:sp>
      <p:sp>
        <p:nvSpPr>
          <p:cNvPr id="6" name="Pfeil: nach rechts 5">
            <a:extLst>
              <a:ext uri="{FF2B5EF4-FFF2-40B4-BE49-F238E27FC236}">
                <a16:creationId xmlns:a16="http://schemas.microsoft.com/office/drawing/2014/main" id="{85A6E3CB-994C-5C8E-E439-7F6239A0D519}"/>
              </a:ext>
            </a:extLst>
          </p:cNvPr>
          <p:cNvSpPr/>
          <p:nvPr/>
        </p:nvSpPr>
        <p:spPr>
          <a:xfrm>
            <a:off x="1899280" y="1800000"/>
            <a:ext cx="720080" cy="315068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 bIns="9525" lIns="9525" numCol="1" rIns="9525" rtlCol="0" spcCol="1270" spcFirstLastPara="0" tIns="9525" vert="horz" wrap="square">
            <a:noAutofit/>
          </a:bodyPr>
          <a:lstStyle/>
          <a:p>
            <a:pPr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dirty="0" lang="de-DE" sz="1400"/>
          </a:p>
        </p:txBody>
      </p:sp>
      <p:sp>
        <p:nvSpPr>
          <p:cNvPr id="7" name="Pfeil: nach rechts 6">
            <a:extLst>
              <a:ext uri="{FF2B5EF4-FFF2-40B4-BE49-F238E27FC236}">
                <a16:creationId xmlns:a16="http://schemas.microsoft.com/office/drawing/2014/main" id="{AB09E82E-15E3-8A52-2AAA-A0EA1995C06B}"/>
              </a:ext>
            </a:extLst>
          </p:cNvPr>
          <p:cNvSpPr/>
          <p:nvPr/>
        </p:nvSpPr>
        <p:spPr>
          <a:xfrm>
            <a:off x="1899280" y="2820792"/>
            <a:ext cx="720080" cy="315068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 bIns="9525" lIns="9525" numCol="1" rIns="9525" rtlCol="0" spcCol="1270" spcFirstLastPara="0" tIns="9525" vert="horz" wrap="square">
            <a:noAutofit/>
          </a:bodyPr>
          <a:lstStyle/>
          <a:p>
            <a:pPr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dirty="0" lang="de-DE" sz="140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473CDCA2-5D7E-9870-EE17-A8E17427D77B}"/>
              </a:ext>
            </a:extLst>
          </p:cNvPr>
          <p:cNvSpPr/>
          <p:nvPr/>
        </p:nvSpPr>
        <p:spPr>
          <a:xfrm>
            <a:off x="651847" y="3651870"/>
            <a:ext cx="8424864" cy="1080669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 bIns="189000" compatLnSpc="1" forceAA="0" fromWordArt="0" horzOverflow="overflow" lIns="216000" numCol="1" rIns="216000" rot="0" rtlCol="0" spcCol="0" spcFirstLastPara="0" tIns="189000" vert="horz" vertOverflow="overflow" wrap="square">
            <a:prstTxWarp prst="textNoShape">
              <a:avLst/>
            </a:prstTxWarp>
            <a:noAutofit/>
          </a:bodyPr>
          <a:lstStyle/>
          <a:p>
            <a:endParaRPr b="1" dirty="0" lang="de-DE" sz="1400">
              <a:solidFill>
                <a:schemeClr val="bg1"/>
              </a:solidFill>
            </a:endParaRPr>
          </a:p>
          <a:p>
            <a:r>
              <a:rPr b="1" dirty="0" lang="de-DE" sz="1400">
                <a:solidFill>
                  <a:schemeClr val="bg1"/>
                </a:solidFill>
              </a:rPr>
              <a:t>Hinweis | </a:t>
            </a:r>
            <a:br>
              <a:rPr b="1" dirty="0" lang="de-DE" sz="1400">
                <a:solidFill>
                  <a:schemeClr val="bg1"/>
                </a:solidFill>
              </a:rPr>
            </a:br>
            <a:r>
              <a:rPr dirty="0" lang="de-DE" sz="1400"/>
              <a:t>Regel für Entgeltmeldungen ab 1.1.2026: 603 EUR mtl. zzgl. 2 x 603 EUR; </a:t>
            </a:r>
            <a:br>
              <a:rPr dirty="0" lang="de-DE" sz="1400"/>
            </a:br>
            <a:r>
              <a:rPr dirty="0" lang="de-DE" sz="1400"/>
              <a:t>bei Beschäftigungsdauer von z. B. 4 Monaten (</a:t>
            </a:r>
            <a:r>
              <a:rPr b="1" dirty="0" lang="de-DE">
                <a:ea charset="0" panose="02040503050406030204" pitchFamily="18" typeface="Cambria Math"/>
              </a:rPr>
              <a:t>≙</a:t>
            </a:r>
            <a:r>
              <a:rPr dirty="0" lang="de-DE" sz="1400"/>
              <a:t> Meldeentgelt max. 3.618 EUR, </a:t>
            </a:r>
            <a:br>
              <a:rPr dirty="0" lang="de-DE" sz="1400"/>
            </a:br>
            <a:r>
              <a:rPr dirty="0" lang="de-DE" sz="1400"/>
              <a:t>6 x 603 EUR)</a:t>
            </a:r>
          </a:p>
          <a:p>
            <a:endParaRPr dirty="0" lang="de-DE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069262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9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>
                      <p:stCondLst>
                        <p:cond delay="indefinite"/>
                      </p:stCondLst>
                      <p:childTnLst>
                        <p:par>
                          <p:cTn fill="hold" id="12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3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5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6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17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9">
                      <p:stCondLst>
                        <p:cond delay="indefinite"/>
                      </p:stCondLst>
                      <p:childTnLst>
                        <p:par>
                          <p:cTn fill="hold" id="2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1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6"/>
      <p:bldP animBg="1" grpId="0" spid="7"/>
      <p:bldP animBg="1" grpId="0" spid="8"/>
    </p:bld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idx="11" sz="quarter" type="ftr"/>
          </p:nvPr>
        </p:nvSpPr>
        <p:spPr/>
        <p:txBody>
          <a:bodyPr/>
          <a:lstStyle/>
          <a:p>
            <a:r>
              <a:rPr lang="de-DE"/>
              <a:t>Geringfügige Beschäftigungen und Midijobs – Stand April 2026</a:t>
            </a:r>
            <a:endParaRPr dirty="0" lang="de-DE"/>
          </a:p>
        </p:txBody>
      </p:sp>
      <p:sp>
        <p:nvSpPr>
          <p:cNvPr id="4" name="Inhaltsplatzhalter 3"/>
          <p:cNvSpPr>
            <a:spLocks noGrp="1"/>
          </p:cNvSpPr>
          <p:nvPr>
            <p:ph idx="13" sz="quarter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lang="de-DE" sz="1600"/>
              <a:t>Mehrere geringfügig entlohnte Beschäftigungen bei verschiedenen Arbeitgebern nebeneinander werden zusammengerechnet, um Geringfügigkeit zu prüfen.</a:t>
            </a:r>
          </a:p>
          <a:p>
            <a:r>
              <a:rPr dirty="0" lang="de-DE" sz="1600"/>
              <a:t>Wird durch Zusammenrechnung die Geringfügigkeitsgrenze überschritten </a:t>
            </a:r>
            <a:br>
              <a:rPr dirty="0" lang="de-DE" sz="1600"/>
            </a:br>
            <a:r>
              <a:rPr dirty="0" lang="de-DE" sz="1600"/>
              <a:t>=&gt; insgesamt keine geringfügige Beschäftigung und Versicherungspflicht</a:t>
            </a:r>
          </a:p>
          <a:p>
            <a:pPr indent="0" marL="0">
              <a:buNone/>
            </a:pPr>
            <a:endParaRPr dirty="0"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lang="de-DE"/>
              <a:t>Geringfügig entlohnte Beschäftigungen</a:t>
            </a:r>
            <a:br>
              <a:rPr dirty="0" lang="de-DE"/>
            </a:br>
            <a:r>
              <a:rPr b="0" dirty="0" lang="de-DE" sz="1800"/>
              <a:t>Mehrere geringfügig entlohnte Beschäftigungen</a:t>
            </a:r>
            <a:endParaRPr dirty="0" lang="de-DE"/>
          </a:p>
        </p:txBody>
      </p:sp>
      <p:sp>
        <p:nvSpPr>
          <p:cNvPr id="5" name="Rechteck 4"/>
          <p:cNvSpPr/>
          <p:nvPr/>
        </p:nvSpPr>
        <p:spPr>
          <a:xfrm>
            <a:off x="647700" y="3867543"/>
            <a:ext cx="8424863" cy="86356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 bIns="189000" compatLnSpc="1" forceAA="0" fromWordArt="0" horzOverflow="overflow" lIns="216000" numCol="1" rIns="216000" rot="0" rtlCol="0" spcCol="0" spcFirstLastPara="0" tIns="189000" vert="horz" vertOverflow="overflow" wrap="square">
            <a:prstTxWarp prst="textNoShape">
              <a:avLst/>
            </a:prstTxWarp>
            <a:noAutofit/>
          </a:bodyPr>
          <a:lstStyle/>
          <a:p>
            <a:r>
              <a:rPr b="1" dirty="0" lang="de-DE" sz="1600">
                <a:solidFill>
                  <a:schemeClr val="bg1"/>
                </a:solidFill>
              </a:rPr>
              <a:t>Hinweis | </a:t>
            </a:r>
            <a:r>
              <a:rPr dirty="0" lang="de-DE" sz="1600">
                <a:solidFill>
                  <a:schemeClr val="bg1"/>
                </a:solidFill>
              </a:rPr>
              <a:t>Keine Zusammenrechnung mit kurzfristigen Beschäftigungen bei einem </a:t>
            </a:r>
            <a:r>
              <a:rPr b="1" dirty="0" lang="de-DE" sz="1600">
                <a:solidFill>
                  <a:schemeClr val="bg1"/>
                </a:solidFill>
              </a:rPr>
              <a:t>anderen</a:t>
            </a:r>
            <a:r>
              <a:rPr dirty="0" lang="de-DE" sz="1600">
                <a:solidFill>
                  <a:schemeClr val="bg1"/>
                </a:solidFill>
              </a:rPr>
              <a:t> Arbeitgeber. Der Mitarbeiter kann beide geringfügigen Beschäftigungen versicherungsfrei nebeneinander ausüben.</a:t>
            </a:r>
          </a:p>
        </p:txBody>
      </p:sp>
      <p:sp>
        <p:nvSpPr>
          <p:cNvPr id="7" name="Rechteck 6"/>
          <p:cNvSpPr/>
          <p:nvPr/>
        </p:nvSpPr>
        <p:spPr>
          <a:xfrm>
            <a:off x="86698" y="4892751"/>
            <a:ext cx="3321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b="1" dirty="0" lang="de-DE" sz="800">
                <a:solidFill>
                  <a:srgbClr val="00A0E3"/>
                </a:solidFill>
              </a:rPr>
              <a:t>29</a:t>
            </a:r>
            <a:endParaRPr dirty="0" lang="de-DE"/>
          </a:p>
        </p:txBody>
      </p:sp>
    </p:spTree>
    <p:extLst>
      <p:ext uri="{BB962C8B-B14F-4D97-AF65-F5344CB8AC3E}">
        <p14:creationId xmlns:p14="http://schemas.microsoft.com/office/powerpoint/2010/main" val="3836270344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>
                      <p:stCondLst>
                        <p:cond delay="indefinite"/>
                      </p:stCondLst>
                      <p:childTnLst>
                        <p:par>
                          <p:cTn fill="hold" id="12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grpId="0" spid="4"/>
      <p:bldP animBg="1" grpId="0" spid="5"/>
    </p:bld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idx="11" sz="quarter" type="ftr"/>
          </p:nvPr>
        </p:nvSpPr>
        <p:spPr/>
        <p:txBody>
          <a:bodyPr/>
          <a:lstStyle/>
          <a:p>
            <a:r>
              <a:rPr lang="de-DE"/>
              <a:t>Geringfügige Beschäftigungen und Midijobs – Stand April 2026</a:t>
            </a:r>
            <a:endParaRPr dirty="0" lang="de-DE"/>
          </a:p>
        </p:txBody>
      </p:sp>
      <p:sp>
        <p:nvSpPr>
          <p:cNvPr id="4" name="Inhaltsplatzhalter 3"/>
          <p:cNvSpPr>
            <a:spLocks noGrp="1"/>
          </p:cNvSpPr>
          <p:nvPr>
            <p:ph idx="13" sz="quarter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lang="de-DE"/>
              <a:t>Steuerfreie Aufwandsentschädigungen für Übungsleiter und Ehrenamtstätigkeiten </a:t>
            </a:r>
            <a:br>
              <a:rPr dirty="0" lang="de-DE"/>
            </a:br>
            <a:r>
              <a:rPr dirty="0" lang="de-DE"/>
              <a:t>(§ 3 Nr. 26, 26a EStG) zählen </a:t>
            </a:r>
            <a:r>
              <a:rPr b="1" dirty="0" lang="de-DE"/>
              <a:t>nicht</a:t>
            </a:r>
            <a:r>
              <a:rPr dirty="0" lang="de-DE"/>
              <a:t> zum sozialversicherungsrechtlichen Arbeitsentgelt.</a:t>
            </a:r>
          </a:p>
          <a:p>
            <a:r>
              <a:rPr dirty="0" lang="de-DE"/>
              <a:t>Nur der die steuerfreie Aufwandsentschädigung </a:t>
            </a:r>
            <a:r>
              <a:rPr b="1" dirty="0" lang="de-DE"/>
              <a:t>übersteigende</a:t>
            </a:r>
            <a:r>
              <a:rPr dirty="0" lang="de-DE"/>
              <a:t> Betrag wird als Arbeitsentgelt berücksichtigt.</a:t>
            </a:r>
          </a:p>
          <a:p>
            <a:r>
              <a:rPr dirty="0" lang="de-DE"/>
              <a:t>Steuerfreibetrag wird für Ermittlung des regelmäßigen Arbeitsentgelts als Jahresbetrag für jedes Kalenderjahr gesondert berücksichtigt. Egal, ob der Steuerfreibetrag steuerlich </a:t>
            </a:r>
            <a:br>
              <a:rPr dirty="0" lang="de-DE"/>
            </a:br>
            <a:r>
              <a:rPr dirty="0" lang="de-DE"/>
              <a:t>mtl. oder am Stück ausgeschöpft wird.</a:t>
            </a:r>
          </a:p>
          <a:p>
            <a:pPr indent="0" marL="0">
              <a:buNone/>
            </a:pPr>
            <a:endParaRPr dirty="0"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lang="de-DE"/>
              <a:t>Geringfügig entlohnte Beschäftigungen</a:t>
            </a:r>
            <a:br>
              <a:rPr dirty="0" lang="de-DE"/>
            </a:br>
            <a:r>
              <a:rPr b="0" dirty="0" lang="de-DE" sz="1800"/>
              <a:t>Steuerfreie Aufwandsentschädigungen</a:t>
            </a:r>
            <a:endParaRPr b="0" dirty="0" lang="de-DE"/>
          </a:p>
        </p:txBody>
      </p:sp>
      <p:sp>
        <p:nvSpPr>
          <p:cNvPr id="5" name="Rechteck 4"/>
          <p:cNvSpPr/>
          <p:nvPr/>
        </p:nvSpPr>
        <p:spPr>
          <a:xfrm>
            <a:off x="647700" y="3868779"/>
            <a:ext cx="8424862" cy="86356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 bIns="189000" compatLnSpc="1" forceAA="0" fromWordArt="0" horzOverflow="overflow" lIns="216000" numCol="1" rIns="216000" rot="0" rtlCol="0" spcCol="0" spcFirstLastPara="0" tIns="189000" vert="horz" vertOverflow="overflow" wrap="square">
            <a:prstTxWarp prst="textNoShape">
              <a:avLst/>
            </a:prstTxWarp>
            <a:noAutofit/>
          </a:bodyPr>
          <a:lstStyle/>
          <a:p>
            <a:r>
              <a:rPr b="1" dirty="0" lang="de-DE" sz="1400">
                <a:solidFill>
                  <a:schemeClr val="bg1"/>
                </a:solidFill>
              </a:rPr>
              <a:t>Hinweis | </a:t>
            </a:r>
            <a:r>
              <a:rPr dirty="0" lang="de-DE" sz="1400">
                <a:solidFill>
                  <a:schemeClr val="bg1"/>
                </a:solidFill>
              </a:rPr>
              <a:t>Steuerfrei sind 2026 eine Übungsleiterpauschale von 3.300 EUR und eine Ehrenamtspauschale von 960 EUR im Kalenderjahr.</a:t>
            </a:r>
          </a:p>
        </p:txBody>
      </p:sp>
      <p:sp>
        <p:nvSpPr>
          <p:cNvPr id="7" name="Rechteck 6"/>
          <p:cNvSpPr/>
          <p:nvPr/>
        </p:nvSpPr>
        <p:spPr>
          <a:xfrm>
            <a:off x="86698" y="4892751"/>
            <a:ext cx="3321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b="1" dirty="0" lang="de-DE" sz="800">
                <a:solidFill>
                  <a:srgbClr val="00A0E3"/>
                </a:solidFill>
              </a:rPr>
              <a:t>30</a:t>
            </a:r>
            <a:endParaRPr dirty="0" lang="de-DE"/>
          </a:p>
        </p:txBody>
      </p:sp>
    </p:spTree>
    <p:extLst>
      <p:ext uri="{BB962C8B-B14F-4D97-AF65-F5344CB8AC3E}">
        <p14:creationId xmlns:p14="http://schemas.microsoft.com/office/powerpoint/2010/main" val="1275665072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>
                      <p:stCondLst>
                        <p:cond delay="indefinite"/>
                      </p:stCondLst>
                      <p:childTnLst>
                        <p:par>
                          <p:cTn fill="hold" id="12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>
                      <p:stCondLst>
                        <p:cond delay="indefinite"/>
                      </p:stCondLst>
                      <p:childTnLst>
                        <p:par>
                          <p:cTn fill="hold" id="16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7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grpId="0" spid="4"/>
      <p:bldP animBg="1" grpId="0" spid="5"/>
    </p:bld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idx="11" sz="quarter" type="ftr"/>
          </p:nvPr>
        </p:nvSpPr>
        <p:spPr/>
        <p:txBody>
          <a:bodyPr/>
          <a:lstStyle/>
          <a:p>
            <a:r>
              <a:rPr lang="de-DE"/>
              <a:t>Geringfügige Beschäftigungen und Midijobs – Stand April 2026</a:t>
            </a:r>
            <a:endParaRPr dirty="0" lang="de-DE"/>
          </a:p>
        </p:txBody>
      </p:sp>
      <p:pic>
        <p:nvPicPr>
          <p:cNvPr id="8" name="Bildplatzhalter 7">
            <a:extLst>
              <a:ext uri="{FF2B5EF4-FFF2-40B4-BE49-F238E27FC236}">
                <a16:creationId xmlns:a16="http://schemas.microsoft.com/office/drawing/2014/main" id="{61C28B88-1827-48CD-8277-CB78BF6B7AA6}"/>
              </a:ext>
            </a:extLst>
          </p:cNvPr>
          <p:cNvPicPr>
            <a:picLocks noChangeAspect="1" noGrp="1"/>
          </p:cNvPicPr>
          <p:nvPr>
            <p:ph idx="14" sz="quarter" type="pic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894" r="22894"/>
          <a:stretch/>
        </p:blipFill>
        <p:spPr>
          <a:xfrm>
            <a:off x="6262577" y="1286164"/>
            <a:ext cx="2809986" cy="3457575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lang="de-DE"/>
              <a:t>Geringfügig entlohnte Beschäftigungen</a:t>
            </a:r>
            <a:br>
              <a:rPr dirty="0" lang="de-DE"/>
            </a:br>
            <a:r>
              <a:rPr b="0" dirty="0" lang="de-DE" sz="1800"/>
              <a:t>Beispiel 9 – Übungsleiterpauschale</a:t>
            </a:r>
            <a:endParaRPr dirty="0" lang="de-DE"/>
          </a:p>
        </p:txBody>
      </p:sp>
      <p:sp>
        <p:nvSpPr>
          <p:cNvPr id="7" name="Rechteck 6"/>
          <p:cNvSpPr/>
          <p:nvPr/>
        </p:nvSpPr>
        <p:spPr>
          <a:xfrm>
            <a:off x="86698" y="4892751"/>
            <a:ext cx="3321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b="1" dirty="0" lang="de-DE" sz="800">
                <a:solidFill>
                  <a:srgbClr val="00A0E3"/>
                </a:solidFill>
              </a:rPr>
              <a:t>31</a:t>
            </a:r>
            <a:endParaRPr dirty="0"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66D2D481-3054-43D8-9C93-E0646AED600C}"/>
              </a:ext>
            </a:extLst>
          </p:cNvPr>
          <p:cNvSpPr/>
          <p:nvPr/>
        </p:nvSpPr>
        <p:spPr>
          <a:xfrm>
            <a:off x="215900" y="1293220"/>
            <a:ext cx="5605661" cy="178258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 bIns="9525" lIns="9525" numCol="1" rIns="9525" rtlCol="0" spcCol="1270" spcFirstLastPara="0" tIns="9525" vert="horz" wrap="square">
            <a:noAutofit/>
          </a:bodyPr>
          <a:lstStyle/>
          <a:p>
            <a:pPr indent="-285750" marL="285750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400">
                <a:solidFill>
                  <a:schemeClr val="tx1"/>
                </a:solidFill>
              </a:rPr>
              <a:t>Beschäftigung 1.4.2026 – 31.12.2026</a:t>
            </a:r>
          </a:p>
          <a:p>
            <a:pPr indent="-285750" marL="285750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400">
                <a:solidFill>
                  <a:schemeClr val="tx1"/>
                </a:solidFill>
              </a:rPr>
              <a:t>mtl. Entgelt als Übungsleiterin = 	           920,00 EUR </a:t>
            </a:r>
          </a:p>
          <a:p>
            <a:pPr indent="-285750" marL="285750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400">
                <a:solidFill>
                  <a:schemeClr val="tx1"/>
                </a:solidFill>
              </a:rPr>
              <a:t>Entgelt 04 – 12 (9 x 920 EUR =)	        8.280,00 EUR</a:t>
            </a:r>
          </a:p>
          <a:p>
            <a:pPr indent="-285750" marL="285750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400">
                <a:solidFill>
                  <a:schemeClr val="tx1"/>
                </a:solidFill>
              </a:rPr>
              <a:t>./. Übungsleiterpauschale, steuerfrei	        3.300,00 EUR</a:t>
            </a:r>
          </a:p>
          <a:p>
            <a:pPr indent="-285750" marL="285750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400">
                <a:solidFill>
                  <a:schemeClr val="tx1"/>
                </a:solidFill>
              </a:rPr>
              <a:t>SV-AE 04 – 12			        4.980,00 EUR</a:t>
            </a:r>
          </a:p>
          <a:p>
            <a:pPr indent="-285750" marL="285750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400">
                <a:solidFill>
                  <a:schemeClr val="tx1"/>
                </a:solidFill>
              </a:rPr>
              <a:t>SV-AE mtl. (4.980 EUR/9 Monate)                553,33 EUR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5B937920-F75B-4C28-951C-7DC0D74CD699}"/>
              </a:ext>
            </a:extLst>
          </p:cNvPr>
          <p:cNvSpPr/>
          <p:nvPr/>
        </p:nvSpPr>
        <p:spPr>
          <a:xfrm>
            <a:off x="215899" y="3363837"/>
            <a:ext cx="5605661" cy="137990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 bIns="9525" lIns="9525" numCol="1" rIns="9525" rtlCol="0" spcCol="1270" spcFirstLastPara="0" tIns="9525" vert="horz" wrap="square">
            <a:noAutofit/>
          </a:bodyPr>
          <a:lstStyle/>
          <a:p>
            <a:pPr marL="87313">
              <a:buClr>
                <a:srgbClr val="00A0E3"/>
              </a:buClr>
            </a:pPr>
            <a:r>
              <a:rPr dirty="0" lang="de-DE" sz="1400">
                <a:solidFill>
                  <a:schemeClr val="tx1"/>
                </a:solidFill>
              </a:rPr>
              <a:t>1.4.2026 – 31.12.2026: geringfügig entlohnte Beschäftigung. Falls Steuerfreibetrag en bloc berücksichtigt =&gt; erst ab 07/25 Melde-/Beitragspflicht. Monate 04 – 06 sind voll und 07 teilweise mit Steuerfreibeträgen (3 x 920 EUR + 540 EUR) belegt. </a:t>
            </a:r>
          </a:p>
        </p:txBody>
      </p:sp>
    </p:spTree>
    <p:extLst>
      <p:ext uri="{BB962C8B-B14F-4D97-AF65-F5344CB8AC3E}">
        <p14:creationId xmlns:p14="http://schemas.microsoft.com/office/powerpoint/2010/main" val="1209046833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9"/>
      <p:bldP animBg="1" grpId="0" spid="10"/>
    </p:bld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idx="11" sz="quarter" type="ftr"/>
          </p:nvPr>
        </p:nvSpPr>
        <p:spPr/>
        <p:txBody>
          <a:bodyPr/>
          <a:lstStyle/>
          <a:p>
            <a:r>
              <a:rPr lang="de-DE"/>
              <a:t>Geringfügige Beschäftigungen und Midijobs – Stand April 2026</a:t>
            </a:r>
            <a:endParaRPr dirty="0" lang="de-DE"/>
          </a:p>
        </p:txBody>
      </p:sp>
      <p:sp>
        <p:nvSpPr>
          <p:cNvPr id="4" name="Inhaltsplatzhalter 3"/>
          <p:cNvSpPr>
            <a:spLocks noGrp="1"/>
          </p:cNvSpPr>
          <p:nvPr>
            <p:ph idx="13" sz="quarter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Aft>
                <a:spcPts val="0"/>
              </a:spcAft>
            </a:pPr>
            <a:r>
              <a:rPr dirty="0" lang="de-DE"/>
              <a:t>Zusammenrechnung geringfügig entlohnter Beschäftigungen mit einer mehr als geringfügigen </a:t>
            </a:r>
          </a:p>
          <a:p>
            <a:pPr indent="0" marL="0">
              <a:buNone/>
            </a:pPr>
            <a:r>
              <a:rPr dirty="0" lang="de-DE"/>
              <a:t>   (Haupt-)Beschäftigung</a:t>
            </a:r>
          </a:p>
          <a:p>
            <a:r>
              <a:rPr dirty="0" lang="de-DE"/>
              <a:t>Hauptbeschäftigung liegt im jeweiligen Versicherungszweig nur dann vor, wenn Versicherungspflicht besteht</a:t>
            </a:r>
          </a:p>
          <a:p>
            <a:r>
              <a:rPr dirty="0" lang="de-DE"/>
              <a:t>z. B. keine Zusammenrechnung mit einer versicherungsfreien Beschäftigung eines Beamten</a:t>
            </a:r>
          </a:p>
          <a:p>
            <a:r>
              <a:rPr dirty="0" lang="de-DE"/>
              <a:t>Die </a:t>
            </a:r>
            <a:r>
              <a:rPr b="1" dirty="0" lang="de-DE"/>
              <a:t>erste</a:t>
            </a:r>
            <a:r>
              <a:rPr dirty="0" lang="de-DE"/>
              <a:t> neben einer versicherungspflichtigen Hauptbeschäftigung ausgeübte geringfügig entlohnte Beschäftigung ist anrechnungsfrei und ein Minijob.</a:t>
            </a:r>
          </a:p>
          <a:p>
            <a:pPr indent="0" marL="0">
              <a:buNone/>
            </a:pPr>
            <a:endParaRPr dirty="0"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lang="de-DE"/>
              <a:t>Geringfügig entlohnte Beschäftigungen</a:t>
            </a:r>
            <a:br>
              <a:rPr dirty="0" lang="de-DE"/>
            </a:br>
            <a:r>
              <a:rPr b="0" dirty="0" lang="de-DE" sz="1800"/>
              <a:t>Zusammentreffen mit einer Hauptbeschäftigung</a:t>
            </a:r>
            <a:endParaRPr dirty="0" lang="de-DE"/>
          </a:p>
        </p:txBody>
      </p:sp>
      <p:sp>
        <p:nvSpPr>
          <p:cNvPr id="5" name="Rechteck 4"/>
          <p:cNvSpPr/>
          <p:nvPr/>
        </p:nvSpPr>
        <p:spPr>
          <a:xfrm>
            <a:off x="647700" y="3868779"/>
            <a:ext cx="8424864" cy="86356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 bIns="189000" compatLnSpc="1" forceAA="0" fromWordArt="0" horzOverflow="overflow" lIns="216000" numCol="1" rIns="216000" rot="0" rtlCol="0" spcCol="0" spcFirstLastPara="0" tIns="189000" vert="horz" vertOverflow="overflow" wrap="square">
            <a:prstTxWarp prst="textNoShape">
              <a:avLst/>
            </a:prstTxWarp>
            <a:noAutofit/>
          </a:bodyPr>
          <a:lstStyle/>
          <a:p>
            <a:r>
              <a:rPr b="1" dirty="0" lang="de-DE" sz="1400">
                <a:solidFill>
                  <a:schemeClr val="bg1"/>
                </a:solidFill>
              </a:rPr>
              <a:t>Hinweis | </a:t>
            </a:r>
            <a:r>
              <a:rPr dirty="0" lang="de-DE" sz="1400">
                <a:solidFill>
                  <a:schemeClr val="bg1"/>
                </a:solidFill>
              </a:rPr>
              <a:t>In der ALV erfolgt keine Zusammenrechnung von geringfügig entlohnten </a:t>
            </a:r>
            <a:br>
              <a:rPr dirty="0" lang="de-DE" sz="1400">
                <a:solidFill>
                  <a:schemeClr val="bg1"/>
                </a:solidFill>
              </a:rPr>
            </a:br>
            <a:r>
              <a:rPr dirty="0" lang="de-DE" sz="1400">
                <a:solidFill>
                  <a:schemeClr val="bg1"/>
                </a:solidFill>
              </a:rPr>
              <a:t>und nicht geringfügig entlohnten Beschäftigungen.</a:t>
            </a:r>
          </a:p>
        </p:txBody>
      </p:sp>
      <p:sp>
        <p:nvSpPr>
          <p:cNvPr id="7" name="Rechteck 6"/>
          <p:cNvSpPr/>
          <p:nvPr/>
        </p:nvSpPr>
        <p:spPr>
          <a:xfrm>
            <a:off x="86698" y="4892751"/>
            <a:ext cx="3321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b="1" dirty="0" lang="de-DE" sz="800">
                <a:solidFill>
                  <a:srgbClr val="00A0E3"/>
                </a:solidFill>
              </a:rPr>
              <a:t>32</a:t>
            </a:r>
            <a:endParaRPr dirty="0" lang="de-DE"/>
          </a:p>
        </p:txBody>
      </p:sp>
    </p:spTree>
    <p:extLst>
      <p:ext uri="{BB962C8B-B14F-4D97-AF65-F5344CB8AC3E}">
        <p14:creationId xmlns:p14="http://schemas.microsoft.com/office/powerpoint/2010/main" val="1043414775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>
                      <p:stCondLst>
                        <p:cond delay="indefinite"/>
                      </p:stCondLst>
                      <p:childTnLst>
                        <p:par>
                          <p:cTn fill="hold" id="12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>
                      <p:stCondLst>
                        <p:cond delay="indefinite"/>
                      </p:stCondLst>
                      <p:childTnLst>
                        <p:par>
                          <p:cTn fill="hold" id="16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7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9">
                      <p:stCondLst>
                        <p:cond delay="indefinite"/>
                      </p:stCondLst>
                      <p:childTnLst>
                        <p:par>
                          <p:cTn fill="hold" id="2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1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3">
                      <p:stCondLst>
                        <p:cond delay="indefinite"/>
                      </p:stCondLst>
                      <p:childTnLst>
                        <p:par>
                          <p:cTn fill="hold" id="2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grpId="0" spid="4"/>
      <p:bldP animBg="1" grpId="0" spid="5"/>
    </p:bld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idx="11" sz="quarter" type="ftr"/>
          </p:nvPr>
        </p:nvSpPr>
        <p:spPr/>
        <p:txBody>
          <a:bodyPr/>
          <a:lstStyle/>
          <a:p>
            <a:r>
              <a:rPr lang="de-DE"/>
              <a:t>Geringfügige Beschäftigungen und Midijobs – Stand April 2026</a:t>
            </a:r>
            <a:endParaRPr dirty="0" lang="de-DE"/>
          </a:p>
        </p:txBody>
      </p:sp>
      <p:pic>
        <p:nvPicPr>
          <p:cNvPr id="12" name="Bildplatzhalter 11">
            <a:extLst>
              <a:ext uri="{FF2B5EF4-FFF2-40B4-BE49-F238E27FC236}">
                <a16:creationId xmlns:a16="http://schemas.microsoft.com/office/drawing/2014/main" id="{E2444DE0-3DB1-4EAB-89AA-0A07CB59545C}"/>
              </a:ext>
            </a:extLst>
          </p:cNvPr>
          <p:cNvPicPr>
            <a:picLocks noChangeAspect="1" noGrp="1"/>
          </p:cNvPicPr>
          <p:nvPr>
            <p:ph idx="14" sz="quarter" type="pic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942" r="22942"/>
          <a:stretch/>
        </p:blipFill>
        <p:spPr>
          <a:xfrm>
            <a:off x="6262577" y="1286164"/>
            <a:ext cx="2809986" cy="3457575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lang="de-DE"/>
              <a:t>Geringfügig entlohnte Beschäftigungen</a:t>
            </a:r>
            <a:br>
              <a:rPr dirty="0" lang="de-DE"/>
            </a:br>
            <a:r>
              <a:rPr b="0" dirty="0" lang="de-DE" sz="1800"/>
              <a:t>Beispiel 10</a:t>
            </a:r>
            <a:endParaRPr dirty="0" lang="de-DE"/>
          </a:p>
        </p:txBody>
      </p:sp>
      <p:sp>
        <p:nvSpPr>
          <p:cNvPr id="7" name="Rechteck 6"/>
          <p:cNvSpPr/>
          <p:nvPr/>
        </p:nvSpPr>
        <p:spPr>
          <a:xfrm>
            <a:off x="86698" y="4892751"/>
            <a:ext cx="3321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b="1" dirty="0" lang="de-DE" sz="800">
                <a:solidFill>
                  <a:srgbClr val="00A0E3"/>
                </a:solidFill>
              </a:rPr>
              <a:t>33</a:t>
            </a:r>
            <a:endParaRPr dirty="0"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73A56B45-E7D4-4A05-BC6E-929C612710A7}"/>
              </a:ext>
            </a:extLst>
          </p:cNvPr>
          <p:cNvSpPr/>
          <p:nvPr/>
        </p:nvSpPr>
        <p:spPr>
          <a:xfrm>
            <a:off x="215900" y="1286164"/>
            <a:ext cx="5605661" cy="114157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 bIns="9525" lIns="9525" numCol="1" rIns="9525" rtlCol="0" spcCol="1270" spcFirstLastPara="0" tIns="9525" vert="horz" wrap="square">
            <a:noAutofit/>
          </a:bodyPr>
          <a:lstStyle/>
          <a:p>
            <a:pPr lvl="2" marL="268288">
              <a:buClr>
                <a:srgbClr val="00A0E3"/>
              </a:buClr>
            </a:pPr>
            <a:r>
              <a:rPr b="1" dirty="0" lang="de-DE" sz="1400">
                <a:solidFill>
                  <a:schemeClr val="tx1"/>
                </a:solidFill>
              </a:rPr>
              <a:t>Beschäftigung</a:t>
            </a:r>
          </a:p>
          <a:p>
            <a:pPr indent="-285750" marL="285750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400">
                <a:solidFill>
                  <a:schemeClr val="tx1"/>
                </a:solidFill>
              </a:rPr>
              <a:t>Firma A 	seit Jahren 	    800 EUR</a:t>
            </a:r>
          </a:p>
          <a:p>
            <a:pPr indent="-285750" marL="285750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400">
                <a:solidFill>
                  <a:schemeClr val="tx1"/>
                </a:solidFill>
              </a:rPr>
              <a:t>Firma B 	ab 1.5.      	    300 EUR</a:t>
            </a:r>
          </a:p>
          <a:p>
            <a:pPr indent="-285750" marL="285750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400">
                <a:solidFill>
                  <a:schemeClr val="tx1"/>
                </a:solidFill>
              </a:rPr>
              <a:t>Firma C 	ab 1.7.      	    400 EUR</a:t>
            </a:r>
          </a:p>
          <a:p>
            <a:pPr indent="-285750" marL="285750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b="1" dirty="0" lang="de-DE" sz="1400">
                <a:solidFill>
                  <a:schemeClr val="tx1"/>
                </a:solidFill>
              </a:rPr>
              <a:t>gesamt</a:t>
            </a:r>
            <a:r>
              <a:rPr dirty="0" lang="de-DE" sz="1400">
                <a:solidFill>
                  <a:schemeClr val="tx1"/>
                </a:solidFill>
              </a:rPr>
              <a:t> 		      	</a:t>
            </a:r>
            <a:r>
              <a:rPr b="1" dirty="0" lang="de-DE" sz="1400">
                <a:solidFill>
                  <a:schemeClr val="tx1"/>
                </a:solidFill>
              </a:rPr>
              <a:t>1.500 EUR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C371B82D-4D79-47D9-AA61-10411CC2BA71}"/>
              </a:ext>
            </a:extLst>
          </p:cNvPr>
          <p:cNvSpPr/>
          <p:nvPr/>
        </p:nvSpPr>
        <p:spPr>
          <a:xfrm>
            <a:off x="215899" y="2715767"/>
            <a:ext cx="5605661" cy="202797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 bIns="9525" lIns="9525" numCol="1" rIns="9525" rtlCol="0" spcCol="1270" spcFirstLastPara="0" tIns="9525" vert="horz" wrap="square">
            <a:noAutofit/>
          </a:bodyPr>
          <a:lstStyle/>
          <a:p>
            <a:pPr indent="-285750" marL="285750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400">
                <a:solidFill>
                  <a:schemeClr val="tx1"/>
                </a:solidFill>
              </a:rPr>
              <a:t>Beschäftigung A: Versicherungspflicht in allen SV-Zweigen</a:t>
            </a:r>
          </a:p>
          <a:p>
            <a:pPr indent="-285750" marL="285750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400">
                <a:solidFill>
                  <a:schemeClr val="tx1"/>
                </a:solidFill>
              </a:rPr>
              <a:t>Beschäftigung B: </a:t>
            </a:r>
            <a:br>
              <a:rPr dirty="0" lang="de-DE" sz="1400">
                <a:solidFill>
                  <a:schemeClr val="tx1"/>
                </a:solidFill>
              </a:rPr>
            </a:br>
            <a:r>
              <a:rPr dirty="0" lang="de-DE" sz="1400">
                <a:solidFill>
                  <a:schemeClr val="tx1"/>
                </a:solidFill>
              </a:rPr>
              <a:t>RV: Versicherungspflicht (erster Minijob neben Hauptbeschäftigung), Befreiung möglich</a:t>
            </a:r>
          </a:p>
          <a:p>
            <a:pPr indent="-285750" marL="285750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400">
                <a:solidFill>
                  <a:schemeClr val="tx1"/>
                </a:solidFill>
              </a:rPr>
              <a:t>Beschäftigung C: </a:t>
            </a:r>
            <a:br>
              <a:rPr dirty="0" lang="de-DE" sz="1400">
                <a:solidFill>
                  <a:schemeClr val="tx1"/>
                </a:solidFill>
              </a:rPr>
            </a:br>
            <a:r>
              <a:rPr dirty="0" lang="de-DE" sz="1400">
                <a:solidFill>
                  <a:schemeClr val="tx1"/>
                </a:solidFill>
              </a:rPr>
              <a:t>KV, PV + RV: Versicherungspflicht ab 1.7. (Zusammenrechnung mit Beschäftigung A). </a:t>
            </a:r>
            <a:br>
              <a:rPr dirty="0" lang="de-DE" sz="1400">
                <a:solidFill>
                  <a:schemeClr val="tx1"/>
                </a:solidFill>
              </a:rPr>
            </a:br>
            <a:r>
              <a:rPr dirty="0" lang="de-DE" sz="1400">
                <a:solidFill>
                  <a:schemeClr val="tx1"/>
                </a:solidFill>
              </a:rPr>
              <a:t>ALV: Versicherungsfrei, keine Zusammenrechnung A + C</a:t>
            </a:r>
          </a:p>
        </p:txBody>
      </p:sp>
    </p:spTree>
    <p:extLst>
      <p:ext uri="{BB962C8B-B14F-4D97-AF65-F5344CB8AC3E}">
        <p14:creationId xmlns:p14="http://schemas.microsoft.com/office/powerpoint/2010/main" val="3149488330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9"/>
      <p:bldP animBg="1" grpId="0" spid="10"/>
    </p:bldLst>
  </p:timing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idx="11" sz="quarter" type="ftr"/>
          </p:nvPr>
        </p:nvSpPr>
        <p:spPr/>
        <p:txBody>
          <a:bodyPr/>
          <a:lstStyle/>
          <a:p>
            <a:r>
              <a:rPr lang="de-DE"/>
              <a:t>Geringfügige Beschäftigungen und Midijobs – Stand April 2026</a:t>
            </a:r>
            <a:endParaRPr dirty="0" lang="de-DE"/>
          </a:p>
        </p:txBody>
      </p:sp>
      <p:sp>
        <p:nvSpPr>
          <p:cNvPr id="4" name="Inhaltsplatzhalter 3"/>
          <p:cNvSpPr>
            <a:spLocks noGrp="1"/>
          </p:cNvSpPr>
          <p:nvPr>
            <p:ph idx="13" sz="quarter"/>
          </p:nvPr>
        </p:nvSpPr>
        <p:spPr>
          <a:prstGeom prst="rect">
            <a:avLst/>
          </a:prstGeom>
        </p:spPr>
        <p:txBody>
          <a:bodyPr/>
          <a:lstStyle/>
          <a:p>
            <a:pPr indent="0" marL="0">
              <a:spcAft>
                <a:spcPts val="0"/>
              </a:spcAft>
              <a:buNone/>
            </a:pPr>
            <a:r>
              <a:rPr b="1" dirty="0" lang="de-DE"/>
              <a:t>Beiträge</a:t>
            </a:r>
          </a:p>
          <a:p>
            <a:r>
              <a:rPr dirty="0" lang="de-DE"/>
              <a:t>Arbeitgeber zahlt pauschale </a:t>
            </a:r>
            <a:r>
              <a:rPr b="1" dirty="0" lang="de-DE"/>
              <a:t>Beiträge</a:t>
            </a:r>
            <a:r>
              <a:rPr dirty="0" lang="de-DE"/>
              <a:t> zur KV (13 %) und RV (15 %).</a:t>
            </a:r>
          </a:p>
          <a:p>
            <a:r>
              <a:rPr dirty="0" lang="de-DE"/>
              <a:t>Keine Abwälzung der Beiträge auf Beschäftigte.</a:t>
            </a:r>
          </a:p>
          <a:p>
            <a:r>
              <a:rPr dirty="0" lang="de-DE"/>
              <a:t>RV: Versicherungspflicht, Arbeitnehmer kann Befreiung beantragen.</a:t>
            </a:r>
          </a:p>
          <a:p>
            <a:r>
              <a:rPr dirty="0" lang="de-DE"/>
              <a:t>KV: keine Beiträge, wenn Beschäftigter </a:t>
            </a:r>
            <a:r>
              <a:rPr b="1" dirty="0" lang="de-DE"/>
              <a:t>nicht</a:t>
            </a:r>
            <a:r>
              <a:rPr dirty="0" lang="de-DE"/>
              <a:t> GKV-versichert ist.</a:t>
            </a:r>
          </a:p>
          <a:p>
            <a:r>
              <a:rPr dirty="0" lang="de-DE"/>
              <a:t>Einzugsstelle: Minijob-Zentrale, </a:t>
            </a:r>
            <a:r>
              <a:rPr b="1" dirty="0" lang="de-DE"/>
              <a:t>nicht</a:t>
            </a:r>
            <a:r>
              <a:rPr dirty="0" lang="de-DE"/>
              <a:t> die Krankenkasse des Arbeitnehmers.</a:t>
            </a:r>
          </a:p>
          <a:p>
            <a:endParaRPr dirty="0" lang="de-DE"/>
          </a:p>
          <a:p>
            <a:pPr indent="0" marL="0">
              <a:spcAft>
                <a:spcPts val="0"/>
              </a:spcAft>
              <a:buNone/>
            </a:pPr>
            <a:r>
              <a:rPr b="1" dirty="0" lang="de-DE"/>
              <a:t>Umlagen </a:t>
            </a:r>
          </a:p>
          <a:p>
            <a:r>
              <a:rPr b="1" dirty="0" lang="de-DE"/>
              <a:t>nach AAG: </a:t>
            </a:r>
            <a:r>
              <a:rPr dirty="0" lang="de-DE"/>
              <a:t>U1 abhängig von Betriebsgröße zu zahlen, U2 von allen Arbeitgebern zu zahlen.</a:t>
            </a:r>
          </a:p>
          <a:p>
            <a:r>
              <a:rPr dirty="0" lang="de-DE"/>
              <a:t>Insolvenzgeldumlage: Zahlen alle Betriebe (Ausnahme: öffentlicher Dienst).</a:t>
            </a:r>
          </a:p>
          <a:p>
            <a:endParaRPr dirty="0" lang="de-DE"/>
          </a:p>
          <a:p>
            <a:pPr indent="0" marL="0">
              <a:buNone/>
            </a:pPr>
            <a:r>
              <a:rPr b="1" dirty="0" lang="de-DE"/>
              <a:t>Steuern</a:t>
            </a:r>
            <a:r>
              <a:rPr dirty="0" lang="de-DE"/>
              <a:t>: Pauschsteuer 2</a:t>
            </a:r>
            <a:r>
              <a:rPr dirty="0" lang="de-DE" spc="-113"/>
              <a:t> </a:t>
            </a:r>
            <a:r>
              <a:rPr dirty="0" lang="de-DE"/>
              <a:t>% zu entrichten, wenn Lohnsteuer nicht nach individuellen Lohnsteuerabzugsmerkmalen (Steuerklasse) erhoben und Zahlung an Finanzamt erfolgt.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lang="de-DE"/>
              <a:t>Geringfügig entlohnte Beschäftigungen</a:t>
            </a:r>
            <a:br>
              <a:rPr dirty="0" lang="de-DE"/>
            </a:br>
            <a:r>
              <a:rPr b="0" dirty="0" lang="de-DE" sz="1800"/>
              <a:t>Grundsätze zu Beiträgen, Umlagen und Steuern</a:t>
            </a:r>
            <a:endParaRPr dirty="0" lang="de-DE"/>
          </a:p>
        </p:txBody>
      </p:sp>
      <p:sp>
        <p:nvSpPr>
          <p:cNvPr id="6" name="Rechteck 5"/>
          <p:cNvSpPr/>
          <p:nvPr/>
        </p:nvSpPr>
        <p:spPr>
          <a:xfrm>
            <a:off x="86698" y="4892751"/>
            <a:ext cx="3321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b="1" dirty="0" lang="de-DE" sz="800">
                <a:solidFill>
                  <a:srgbClr val="00A0E3"/>
                </a:solidFill>
              </a:rPr>
              <a:t>34</a:t>
            </a:r>
            <a:endParaRPr dirty="0" lang="de-DE"/>
          </a:p>
        </p:txBody>
      </p:sp>
    </p:spTree>
    <p:extLst>
      <p:ext uri="{BB962C8B-B14F-4D97-AF65-F5344CB8AC3E}">
        <p14:creationId xmlns:p14="http://schemas.microsoft.com/office/powerpoint/2010/main" val="2351226263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7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9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1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3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5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7">
                      <p:stCondLst>
                        <p:cond delay="indefinite"/>
                      </p:stCondLst>
                      <p:childTnLst>
                        <p:par>
                          <p:cTn fill="hold" id="18">
                            <p:stCondLst>
                              <p:cond delay="0"/>
                            </p:stCondLst>
                            <p:childTnLst>
                              <p:par>
                                <p:cTn fill="hold" id="1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21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23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5">
                      <p:stCondLst>
                        <p:cond delay="indefinite"/>
                      </p:stCondLst>
                      <p:childTnLst>
                        <p:par>
                          <p:cTn fill="hold" id="26">
                            <p:stCondLst>
                              <p:cond delay="0"/>
                            </p:stCondLst>
                            <p:childTnLst>
                              <p:par>
                                <p:cTn fill="hold" id="27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in Bild, das Person, Menschliches Gesicht, Kleidung, Im Haus enthält.  Automatisch generierte Beschreibung" id="6" name="Bildplatzhalter 5"/>
          <p:cNvPicPr>
            <a:picLocks noChangeAspect="1" noGrp="1"/>
          </p:cNvPicPr>
          <p:nvPr>
            <p:ph idx="14" sz="quarter" type="pic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5811" r="-2" t="11355"/>
          <a:stretch/>
        </p:blipFill>
        <p:spPr>
          <a:xfrm flipH="1">
            <a:off x="20" y="10"/>
            <a:ext cx="9072543" cy="2593965"/>
          </a:xfrm>
          <a:noFill/>
        </p:spPr>
      </p:pic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0" y="2139951"/>
            <a:ext cx="7536843" cy="3003549"/>
          </a:xfrm>
        </p:spPr>
        <p:txBody>
          <a:bodyPr anchor="b">
            <a:normAutofit/>
          </a:bodyPr>
          <a:lstStyle/>
          <a:p>
            <a:r>
              <a:rPr dirty="0" lang="de-DE"/>
              <a:t>Geringfügige</a:t>
            </a:r>
            <a:br>
              <a:rPr dirty="0" lang="de-DE"/>
            </a:br>
            <a:r>
              <a:rPr dirty="0" lang="de-DE"/>
              <a:t>Beschäftigungen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idx="16" sz="quarter" type="body"/>
          </p:nvPr>
        </p:nvSpPr>
        <p:spPr>
          <a:xfrm>
            <a:off x="5393536" y="843742"/>
            <a:ext cx="2592000" cy="2591608"/>
          </a:xfrm>
        </p:spPr>
        <p:txBody>
          <a:bodyPr anchor="b">
            <a:normAutofit/>
          </a:bodyPr>
          <a:lstStyle/>
          <a:p>
            <a:r>
              <a:rPr dirty="0" lang="de-DE"/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592884491"/>
      </p:ext>
    </p:extLst>
  </p:cSld>
  <p:clrMapOvr>
    <a:masterClrMapping/>
  </p:clrMapOvr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idx="11" sz="quarter" type="ftr"/>
          </p:nvPr>
        </p:nvSpPr>
        <p:spPr/>
        <p:txBody>
          <a:bodyPr/>
          <a:lstStyle/>
          <a:p>
            <a:r>
              <a:rPr lang="de-DE"/>
              <a:t>Geringfügige Beschäftigungen und Midijobs – Stand April 2026</a:t>
            </a:r>
            <a:endParaRPr dirty="0"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lang="de-DE"/>
              <a:t>Geringfügig entlohnte Beschäftigungen</a:t>
            </a:r>
            <a:br>
              <a:rPr dirty="0" lang="de-DE"/>
            </a:br>
            <a:r>
              <a:rPr b="0" dirty="0" lang="de-DE" sz="1800"/>
              <a:t>Beitragssätze</a:t>
            </a:r>
            <a:endParaRPr b="0" dirty="0" lang="de-DE"/>
          </a:p>
        </p:txBody>
      </p:sp>
      <p:sp>
        <p:nvSpPr>
          <p:cNvPr id="7" name="Rechteck 6"/>
          <p:cNvSpPr/>
          <p:nvPr/>
        </p:nvSpPr>
        <p:spPr>
          <a:xfrm>
            <a:off x="86698" y="4892751"/>
            <a:ext cx="3321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b="1" dirty="0" lang="de-DE" sz="800">
                <a:solidFill>
                  <a:srgbClr val="00A0E3"/>
                </a:solidFill>
              </a:rPr>
              <a:t>35</a:t>
            </a:r>
            <a:endParaRPr dirty="0" lang="de-DE"/>
          </a:p>
        </p:txBody>
      </p:sp>
      <p:sp>
        <p:nvSpPr>
          <p:cNvPr id="5" name="Rechteck 4"/>
          <p:cNvSpPr/>
          <p:nvPr/>
        </p:nvSpPr>
        <p:spPr>
          <a:xfrm>
            <a:off x="647699" y="3867984"/>
            <a:ext cx="8424863" cy="86356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 bIns="189000" compatLnSpc="1" forceAA="0" fromWordArt="0" horzOverflow="overflow" lIns="216000" numCol="1" rIns="216000" rot="0" rtlCol="0" spcCol="0" spcFirstLastPara="0" tIns="189000" vert="horz" vertOverflow="overflow" wrap="square">
            <a:prstTxWarp prst="textNoShape">
              <a:avLst/>
            </a:prstTxWarp>
            <a:noAutofit/>
          </a:bodyPr>
          <a:lstStyle/>
          <a:p>
            <a:r>
              <a:rPr b="1" dirty="0" lang="de-DE" sz="1600">
                <a:solidFill>
                  <a:schemeClr val="bg1"/>
                </a:solidFill>
              </a:rPr>
              <a:t>* Hinweis | </a:t>
            </a:r>
            <a:r>
              <a:rPr dirty="0" lang="de-DE" sz="1600">
                <a:solidFill>
                  <a:schemeClr val="bg1"/>
                </a:solidFill>
              </a:rPr>
              <a:t>Bei RV-Pflicht trägt d</a:t>
            </a:r>
            <a:r>
              <a:rPr dirty="0" lang="de-DE" sz="1600"/>
              <a:t>er Arbeitnehmer die Differenz zum vollen RV-Beitrag (2026: 18,6 %) selbst.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15D8291-6B5C-4E9B-98B8-83F1E482199A}"/>
              </a:ext>
            </a:extLst>
          </p:cNvPr>
          <p:cNvSpPr txBox="1"/>
          <p:nvPr/>
        </p:nvSpPr>
        <p:spPr>
          <a:xfrm>
            <a:off x="647699" y="1271986"/>
            <a:ext cx="7777164" cy="494038"/>
          </a:xfrm>
          <a:prstGeom prst="rect">
            <a:avLst/>
          </a:prstGeom>
          <a:solidFill>
            <a:schemeClr val="accent1"/>
          </a:solidFill>
        </p:spPr>
        <p:txBody>
          <a:bodyPr anchor="ctr" bIns="36000" lIns="72000" rIns="72000" rtlCol="0" tIns="36000" wrap="square">
            <a:noAutofit/>
          </a:bodyPr>
          <a:lstStyle/>
          <a:p>
            <a:pPr algn="ctr">
              <a:buClr>
                <a:srgbClr val="00A0E3"/>
              </a:buClr>
            </a:pPr>
            <a:r>
              <a:rPr dirty="0" lang="de-DE" sz="1600">
                <a:solidFill>
                  <a:schemeClr val="bg1"/>
                </a:solidFill>
              </a:rPr>
              <a:t>Beitragssätze für pauschale Beiträge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ED79257-94C7-4284-98B2-E4F1064B87DA}"/>
              </a:ext>
            </a:extLst>
          </p:cNvPr>
          <p:cNvSpPr txBox="1"/>
          <p:nvPr/>
        </p:nvSpPr>
        <p:spPr>
          <a:xfrm>
            <a:off x="647699" y="2262584"/>
            <a:ext cx="3754147" cy="494038"/>
          </a:xfrm>
          <a:prstGeom prst="rect">
            <a:avLst/>
          </a:prstGeom>
          <a:solidFill>
            <a:schemeClr val="accent2"/>
          </a:solidFill>
        </p:spPr>
        <p:txBody>
          <a:bodyPr anchor="ctr" bIns="36000" lIns="72000" rIns="72000" rtlCol="0" tIns="36000" wrap="square">
            <a:noAutofit/>
          </a:bodyPr>
          <a:lstStyle/>
          <a:p>
            <a:pPr algn="ctr">
              <a:buClr>
                <a:srgbClr val="00A0E3"/>
              </a:buClr>
            </a:pPr>
            <a:r>
              <a:rPr dirty="0" lang="de-DE" sz="1600">
                <a:solidFill>
                  <a:schemeClr val="bg1"/>
                </a:solidFill>
              </a:rPr>
              <a:t>bei gewerblichen Beschäftigungen: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8C12600-AEB8-49DD-8B0D-E5F492BEFF78}"/>
              </a:ext>
            </a:extLst>
          </p:cNvPr>
          <p:cNvSpPr txBox="1"/>
          <p:nvPr/>
        </p:nvSpPr>
        <p:spPr>
          <a:xfrm>
            <a:off x="4670717" y="2262583"/>
            <a:ext cx="3754146" cy="498715"/>
          </a:xfrm>
          <a:prstGeom prst="rect">
            <a:avLst/>
          </a:prstGeom>
          <a:solidFill>
            <a:schemeClr val="tx2"/>
          </a:solidFill>
        </p:spPr>
        <p:txBody>
          <a:bodyPr anchor="ctr" bIns="36000" lIns="72000" rIns="72000" rtlCol="0" tIns="36000" wrap="square">
            <a:noAutofit/>
          </a:bodyPr>
          <a:lstStyle/>
          <a:p>
            <a:pPr algn="ctr">
              <a:buClr>
                <a:srgbClr val="00A0E3"/>
              </a:buClr>
            </a:pPr>
            <a:r>
              <a:rPr dirty="0" lang="de-DE" sz="1600">
                <a:solidFill>
                  <a:schemeClr val="bg1"/>
                </a:solidFill>
              </a:rPr>
              <a:t>in privaten Haushalten: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9D54B810-94A2-45D7-ABB0-E93779FFA850}"/>
              </a:ext>
            </a:extLst>
          </p:cNvPr>
          <p:cNvSpPr txBox="1"/>
          <p:nvPr/>
        </p:nvSpPr>
        <p:spPr>
          <a:xfrm>
            <a:off x="647700" y="2828157"/>
            <a:ext cx="3754146" cy="81346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anchor="ctr" bIns="36000" lIns="72000" rIns="72000" rtlCol="0" tIns="36000" wrap="square">
            <a:noAutofit/>
          </a:bodyPr>
          <a:lstStyle/>
          <a:p>
            <a:pPr>
              <a:buClr>
                <a:srgbClr val="00A0E3"/>
              </a:buClr>
            </a:pPr>
            <a:r>
              <a:rPr dirty="0" lang="de-DE" sz="1600">
                <a:solidFill>
                  <a:schemeClr val="bg1"/>
                </a:solidFill>
              </a:rPr>
              <a:t>	     KV: 13,0 %</a:t>
            </a:r>
          </a:p>
          <a:p>
            <a:pPr>
              <a:buClr>
                <a:srgbClr val="00A0E3"/>
              </a:buClr>
            </a:pPr>
            <a:r>
              <a:rPr dirty="0" lang="de-DE" sz="1600">
                <a:solidFill>
                  <a:schemeClr val="bg1"/>
                </a:solidFill>
              </a:rPr>
              <a:t>	     RV: 15,0 %*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4101FD8-6DE2-4191-BCC3-8D29D8E41B5D}"/>
              </a:ext>
            </a:extLst>
          </p:cNvPr>
          <p:cNvSpPr txBox="1"/>
          <p:nvPr/>
        </p:nvSpPr>
        <p:spPr>
          <a:xfrm>
            <a:off x="4670718" y="2831058"/>
            <a:ext cx="3754146" cy="81346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anchor="ctr" bIns="36000" lIns="72000" rIns="72000" rtlCol="0" tIns="36000" wrap="square">
            <a:noAutofit/>
          </a:bodyPr>
          <a:lstStyle/>
          <a:p>
            <a:pPr>
              <a:buClr>
                <a:srgbClr val="00A0E3"/>
              </a:buClr>
            </a:pPr>
            <a:r>
              <a:rPr dirty="0" lang="de-DE" sz="1600">
                <a:solidFill>
                  <a:schemeClr val="bg1"/>
                </a:solidFill>
              </a:rPr>
              <a:t>	      KV: 5,0 %</a:t>
            </a:r>
          </a:p>
          <a:p>
            <a:pPr>
              <a:buClr>
                <a:srgbClr val="00A0E3"/>
              </a:buClr>
            </a:pPr>
            <a:r>
              <a:rPr dirty="0" lang="de-DE" sz="1600">
                <a:solidFill>
                  <a:schemeClr val="bg1"/>
                </a:solidFill>
              </a:rPr>
              <a:t>	      RV: 5,0 %*</a:t>
            </a:r>
          </a:p>
        </p:txBody>
      </p:sp>
      <p:sp>
        <p:nvSpPr>
          <p:cNvPr id="15" name="Pfeil: nach unten 14">
            <a:extLst>
              <a:ext uri="{FF2B5EF4-FFF2-40B4-BE49-F238E27FC236}">
                <a16:creationId xmlns:a16="http://schemas.microsoft.com/office/drawing/2014/main" id="{5A04C374-5C81-4764-AD18-7BA36BD120BA}"/>
              </a:ext>
            </a:extLst>
          </p:cNvPr>
          <p:cNvSpPr/>
          <p:nvPr/>
        </p:nvSpPr>
        <p:spPr>
          <a:xfrm>
            <a:off x="2298005" y="1870288"/>
            <a:ext cx="394930" cy="288032"/>
          </a:xfrm>
          <a:prstGeom prst="downArrow">
            <a:avLst/>
          </a:prstGeom>
          <a:solidFill>
            <a:srgbClr val="003955"/>
          </a:solidFill>
          <a:ln/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t" anchorCtr="0" bIns="72000" compatLnSpc="1" forceAA="0" fromWordArt="0" horzOverflow="overflow" lIns="108000" numCol="1" rIns="72000" rot="0" rtlCol="0" spcCol="0" spcFirstLastPara="0" tIns="72000" vert="horz" vertOverflow="overflow" wrap="square">
            <a:prstTxWarp prst="textNoShape">
              <a:avLst/>
            </a:prstTxWarp>
            <a:noAutofit/>
          </a:bodyPr>
          <a:lstStyle/>
          <a:p>
            <a:pPr algn="l">
              <a:buClr>
                <a:srgbClr val="00A0E3"/>
              </a:buClr>
            </a:pPr>
            <a:endParaRPr b="0" dirty="0" err="1" lang="de-DE" sz="1400">
              <a:solidFill>
                <a:schemeClr val="bg1"/>
              </a:solidFill>
            </a:endParaRPr>
          </a:p>
        </p:txBody>
      </p:sp>
      <p:sp>
        <p:nvSpPr>
          <p:cNvPr id="16" name="Pfeil: nach unten 15">
            <a:extLst>
              <a:ext uri="{FF2B5EF4-FFF2-40B4-BE49-F238E27FC236}">
                <a16:creationId xmlns:a16="http://schemas.microsoft.com/office/drawing/2014/main" id="{F7F39618-A944-4495-A09C-8CCC42506DB9}"/>
              </a:ext>
            </a:extLst>
          </p:cNvPr>
          <p:cNvSpPr/>
          <p:nvPr/>
        </p:nvSpPr>
        <p:spPr>
          <a:xfrm>
            <a:off x="6067008" y="1872809"/>
            <a:ext cx="394930" cy="288032"/>
          </a:xfrm>
          <a:prstGeom prst="downArrow">
            <a:avLst/>
          </a:prstGeom>
          <a:solidFill>
            <a:srgbClr val="003955"/>
          </a:solidFill>
          <a:ln/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t" anchorCtr="0" bIns="72000" compatLnSpc="1" forceAA="0" fromWordArt="0" horzOverflow="overflow" lIns="108000" numCol="1" rIns="72000" rot="0" rtlCol="0" spcCol="0" spcFirstLastPara="0" tIns="72000" vert="horz" vertOverflow="overflow" wrap="square">
            <a:prstTxWarp prst="textNoShape">
              <a:avLst/>
            </a:prstTxWarp>
            <a:noAutofit/>
          </a:bodyPr>
          <a:lstStyle/>
          <a:p>
            <a:pPr algn="l">
              <a:buClr>
                <a:srgbClr val="00A0E3"/>
              </a:buClr>
            </a:pPr>
            <a:endParaRPr b="0" dirty="0" err="1" lang="de-DE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366771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11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13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>
                      <p:stCondLst>
                        <p:cond delay="indefinite"/>
                      </p:stCondLst>
                      <p:childTnLst>
                        <p:par>
                          <p:cTn fill="hold" id="16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7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19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21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3">
                      <p:stCondLst>
                        <p:cond delay="indefinite"/>
                      </p:stCondLst>
                      <p:childTnLst>
                        <p:par>
                          <p:cTn fill="hold" id="2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5"/>
      <p:bldP animBg="1" grpId="0" spid="8"/>
      <p:bldP animBg="1" grpId="0" spid="10"/>
      <p:bldP animBg="1" grpId="0" spid="12"/>
      <p:bldP animBg="1" grpId="0" spid="13"/>
      <p:bldP animBg="1" grpId="0" spid="14"/>
      <p:bldP animBg="1" grpId="0" spid="15"/>
      <p:bldP animBg="1" grpId="0" spid="16"/>
    </p:bldLst>
  </p:timing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idx="11" sz="quarter" type="ftr"/>
          </p:nvPr>
        </p:nvSpPr>
        <p:spPr/>
        <p:txBody>
          <a:bodyPr/>
          <a:lstStyle/>
          <a:p>
            <a:r>
              <a:rPr lang="de-DE"/>
              <a:t>Geringfügige Beschäftigungen und Midijobs – Stand April 2026</a:t>
            </a:r>
            <a:endParaRPr dirty="0" lang="de-DE"/>
          </a:p>
        </p:txBody>
      </p:sp>
      <p:sp>
        <p:nvSpPr>
          <p:cNvPr id="4" name="Inhaltsplatzhalter 3"/>
          <p:cNvSpPr>
            <a:spLocks noGrp="1"/>
          </p:cNvSpPr>
          <p:nvPr>
            <p:ph idx="13" sz="quarter"/>
          </p:nvPr>
        </p:nvSpPr>
        <p:spPr>
          <a:xfrm>
            <a:off x="215901" y="1276350"/>
            <a:ext cx="8640762" cy="3455987"/>
          </a:xfrm>
          <a:prstGeom prst="rect">
            <a:avLst/>
          </a:prstGeom>
        </p:spPr>
        <p:txBody>
          <a:bodyPr/>
          <a:lstStyle/>
          <a:p>
            <a:pPr indent="0" marL="0">
              <a:buNone/>
            </a:pPr>
            <a:endParaRPr b="1" dirty="0" lang="de-DE"/>
          </a:p>
          <a:p>
            <a:pPr indent="0" marL="0">
              <a:buNone/>
            </a:pPr>
            <a:endParaRPr b="1" dirty="0" lang="de-DE"/>
          </a:p>
          <a:p>
            <a:pPr indent="0" marL="0">
              <a:buNone/>
            </a:pPr>
            <a:r>
              <a:rPr b="1" dirty="0" lang="de-DE" sz="1600"/>
              <a:t>Voraussetzungen</a:t>
            </a:r>
            <a:endParaRPr dirty="0" lang="de-DE" sz="1600"/>
          </a:p>
          <a:p>
            <a:r>
              <a:rPr dirty="0" lang="de-DE" sz="1600"/>
              <a:t>auch bei geringfügig entlohnten sowie bei kurzfristigen Beschäftigungen Zahlung der Umlagen U1/U2</a:t>
            </a:r>
          </a:p>
          <a:p>
            <a:r>
              <a:rPr dirty="0" lang="de-DE" sz="1600"/>
              <a:t>befristete Beschäftigungen bis zu 4 Wochen: keine U1-Beiträge, da kein EFZ-Anspruch</a:t>
            </a:r>
          </a:p>
          <a:p>
            <a:r>
              <a:rPr dirty="0" lang="de-DE" sz="1600"/>
              <a:t>Umlagen trägt Arbeitgeber, Abführung mit anderen Abgaben an Minijob-Zentrale</a:t>
            </a:r>
          </a:p>
          <a:p>
            <a:pPr indent="0" marL="0">
              <a:buNone/>
            </a:pPr>
            <a:r>
              <a:rPr b="1" dirty="0" lang="de-DE" sz="1600"/>
              <a:t>Insolvenzgeldumlage</a:t>
            </a:r>
            <a:r>
              <a:rPr dirty="0" lang="de-DE" sz="1600"/>
              <a:t> wird auch für Minijobber an die Minijob-Zentrale entrichtet.</a:t>
            </a:r>
          </a:p>
          <a:p>
            <a:endParaRPr dirty="0"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lang="de-DE"/>
              <a:t>Geringfügig entlohnte Beschäftigungen</a:t>
            </a:r>
            <a:br>
              <a:rPr dirty="0" lang="de-DE"/>
            </a:br>
            <a:r>
              <a:rPr b="0" dirty="0" lang="de-DE" sz="1800"/>
              <a:t>Umlageverfahren U1 + U2, Insolvenzgeldumlage 2026</a:t>
            </a:r>
            <a:endParaRPr b="0" dirty="0" lang="de-DE"/>
          </a:p>
        </p:txBody>
      </p:sp>
      <p:sp>
        <p:nvSpPr>
          <p:cNvPr id="6" name="Rechteck 5"/>
          <p:cNvSpPr/>
          <p:nvPr/>
        </p:nvSpPr>
        <p:spPr>
          <a:xfrm>
            <a:off x="86698" y="4892751"/>
            <a:ext cx="3321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b="1" dirty="0" lang="de-DE" sz="800">
                <a:solidFill>
                  <a:srgbClr val="00A0E3"/>
                </a:solidFill>
              </a:rPr>
              <a:t>36</a:t>
            </a:r>
            <a:endParaRPr dirty="0"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4FDB631-4D3A-4532-A73F-5288B15F7133}"/>
              </a:ext>
            </a:extLst>
          </p:cNvPr>
          <p:cNvSpPr/>
          <p:nvPr/>
        </p:nvSpPr>
        <p:spPr>
          <a:xfrm>
            <a:off x="647699" y="4083918"/>
            <a:ext cx="8424864" cy="647626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 bIns="189000" compatLnSpc="1" forceAA="0" fromWordArt="0" horzOverflow="overflow" lIns="216000" numCol="1" rIns="216000" rot="0" rtlCol="0" spcCol="0" spcFirstLastPara="0" tIns="189000" vert="horz" vertOverflow="overflow" wrap="square">
            <a:prstTxWarp prst="textNoShape">
              <a:avLst/>
            </a:prstTxWarp>
            <a:noAutofit/>
          </a:bodyPr>
          <a:lstStyle/>
          <a:p>
            <a:r>
              <a:rPr b="1" dirty="0" lang="de-DE" sz="1600">
                <a:solidFill>
                  <a:schemeClr val="bg1"/>
                </a:solidFill>
              </a:rPr>
              <a:t>Hinweis  | </a:t>
            </a:r>
            <a:r>
              <a:rPr dirty="0" lang="de-DE" sz="1600"/>
              <a:t>Seit dem 1.1.2025 beträgt die Insolvenzgeldumlage 0,15 %.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FB0B443-6743-422C-899A-4B8C8B5503DB}"/>
              </a:ext>
            </a:extLst>
          </p:cNvPr>
          <p:cNvSpPr txBox="1"/>
          <p:nvPr/>
        </p:nvSpPr>
        <p:spPr>
          <a:xfrm>
            <a:off x="220523" y="1276351"/>
            <a:ext cx="3451365" cy="576064"/>
          </a:xfrm>
          <a:prstGeom prst="rect">
            <a:avLst/>
          </a:prstGeom>
          <a:solidFill>
            <a:schemeClr val="accent1"/>
          </a:solidFill>
        </p:spPr>
        <p:txBody>
          <a:bodyPr anchor="ctr" bIns="36000" lIns="72000" rIns="72000" rtlCol="0" tIns="36000" wrap="square">
            <a:noAutofit/>
          </a:bodyPr>
          <a:lstStyle/>
          <a:p>
            <a:pPr algn="ctr">
              <a:buClr>
                <a:srgbClr val="00A0E3"/>
              </a:buClr>
            </a:pPr>
            <a:r>
              <a:rPr dirty="0" lang="de-DE" sz="1600">
                <a:solidFill>
                  <a:schemeClr val="bg1"/>
                </a:solidFill>
              </a:rPr>
              <a:t>U1 (Krankheit): 0,80 %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ACD9577-3152-4F16-8841-800826D55042}"/>
              </a:ext>
            </a:extLst>
          </p:cNvPr>
          <p:cNvSpPr txBox="1"/>
          <p:nvPr/>
        </p:nvSpPr>
        <p:spPr>
          <a:xfrm>
            <a:off x="4536281" y="1276351"/>
            <a:ext cx="3451365" cy="576064"/>
          </a:xfrm>
          <a:prstGeom prst="rect">
            <a:avLst/>
          </a:prstGeom>
          <a:solidFill>
            <a:schemeClr val="tx2"/>
          </a:solidFill>
        </p:spPr>
        <p:txBody>
          <a:bodyPr anchor="ctr" bIns="36000" lIns="72000" rIns="72000" rtlCol="0" tIns="36000" wrap="square">
            <a:noAutofit/>
          </a:bodyPr>
          <a:lstStyle/>
          <a:p>
            <a:pPr algn="ctr">
              <a:buClr>
                <a:srgbClr val="00A0E3"/>
              </a:buClr>
            </a:pPr>
            <a:r>
              <a:rPr dirty="0" lang="de-DE" sz="1600">
                <a:solidFill>
                  <a:schemeClr val="bg1"/>
                </a:solidFill>
              </a:rPr>
              <a:t>U2 (Mutterschaft): 0,22 % </a:t>
            </a:r>
          </a:p>
        </p:txBody>
      </p:sp>
    </p:spTree>
    <p:extLst>
      <p:ext uri="{BB962C8B-B14F-4D97-AF65-F5344CB8AC3E}">
        <p14:creationId xmlns:p14="http://schemas.microsoft.com/office/powerpoint/2010/main" val="1574709946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7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9">
                      <p:stCondLst>
                        <p:cond delay="indefinite"/>
                      </p:stCondLst>
                      <p:childTnLst>
                        <p:par>
                          <p:cTn fill="hold" id="1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1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13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>
                      <p:stCondLst>
                        <p:cond delay="indefinite"/>
                      </p:stCondLst>
                      <p:childTnLst>
                        <p:par>
                          <p:cTn fill="hold" id="16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7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9">
                      <p:stCondLst>
                        <p:cond delay="indefinite"/>
                      </p:stCondLst>
                      <p:childTnLst>
                        <p:par>
                          <p:cTn fill="hold" id="2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1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3">
                      <p:stCondLst>
                        <p:cond delay="indefinite"/>
                      </p:stCondLst>
                      <p:childTnLst>
                        <p:par>
                          <p:cTn fill="hold" id="2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7">
                      <p:stCondLst>
                        <p:cond delay="indefinite"/>
                      </p:stCondLst>
                      <p:childTnLst>
                        <p:par>
                          <p:cTn fill="hold" id="2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grpId="0" spid="4" uiExpand="1"/>
      <p:bldP animBg="1" grpId="0" spid="7"/>
      <p:bldP animBg="1" grpId="0" spid="8"/>
      <p:bldP animBg="1" grpId="0" spid="9"/>
    </p:bldLst>
  </p:timing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idx="11" sz="quarter" type="ftr"/>
          </p:nvPr>
        </p:nvSpPr>
        <p:spPr/>
        <p:txBody>
          <a:bodyPr/>
          <a:lstStyle/>
          <a:p>
            <a:r>
              <a:rPr lang="de-DE"/>
              <a:t>Geringfügige Beschäftigungen und Midijobs – Stand April 2026</a:t>
            </a:r>
            <a:endParaRPr dirty="0" lang="de-DE"/>
          </a:p>
        </p:txBody>
      </p:sp>
      <p:sp>
        <p:nvSpPr>
          <p:cNvPr id="5" name="Inhaltsplatzhalter 4"/>
          <p:cNvSpPr>
            <a:spLocks noGrp="1"/>
          </p:cNvSpPr>
          <p:nvPr>
            <p:ph idx="13" sz="quarter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lang="de-DE" sz="1600"/>
              <a:t>Zusätzlich zu Beiträgen und Abgaben kann der Arbeitgeber bei geringfügig entlohnten Beschäftigten die Lohnsteuer (2 % des Arbeitslohns) pauschal entrichten.</a:t>
            </a:r>
          </a:p>
          <a:p>
            <a:r>
              <a:rPr dirty="0" lang="de-DE" sz="1600"/>
              <a:t>Damit sind alle steuerlichen Pflichten aus dem Arbeitsverhältnis abgegolten. </a:t>
            </a:r>
          </a:p>
          <a:p>
            <a:r>
              <a:rPr dirty="0" lang="de-DE" sz="1600"/>
              <a:t>Die Zahlung erfolgt an die Minijob-Zentrale. </a:t>
            </a:r>
          </a:p>
          <a:p>
            <a:r>
              <a:rPr dirty="0" lang="de-DE" sz="1600"/>
              <a:t>Die pauschale Lohnsteuer trägt der Arbeitgeber. </a:t>
            </a:r>
          </a:p>
          <a:p>
            <a:pPr indent="0" marL="0">
              <a:buNone/>
            </a:pPr>
            <a:endParaRPr dirty="0"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lang="de-DE"/>
              <a:t>Geringfügig entlohnte Beschäftigungen</a:t>
            </a:r>
            <a:br>
              <a:rPr dirty="0" lang="de-DE"/>
            </a:br>
            <a:r>
              <a:rPr b="0" dirty="0" lang="de-DE" sz="1800"/>
              <a:t>Pauschsteuer</a:t>
            </a:r>
            <a:endParaRPr b="0" dirty="0" lang="de-DE"/>
          </a:p>
        </p:txBody>
      </p:sp>
      <p:sp>
        <p:nvSpPr>
          <p:cNvPr id="6" name="Rechteck 5"/>
          <p:cNvSpPr/>
          <p:nvPr/>
        </p:nvSpPr>
        <p:spPr>
          <a:xfrm>
            <a:off x="647699" y="3867984"/>
            <a:ext cx="8424864" cy="86356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 bIns="189000" compatLnSpc="1" forceAA="0" fromWordArt="0" horzOverflow="overflow" lIns="216000" numCol="1" rIns="216000" rot="0" rtlCol="0" spcCol="0" spcFirstLastPara="0" tIns="189000" vert="horz" vertOverflow="overflow" wrap="square">
            <a:prstTxWarp prst="textNoShape">
              <a:avLst/>
            </a:prstTxWarp>
            <a:noAutofit/>
          </a:bodyPr>
          <a:lstStyle/>
          <a:p>
            <a:r>
              <a:rPr b="1" dirty="0" lang="de-DE" sz="1600"/>
              <a:t>Alternative</a:t>
            </a:r>
            <a:r>
              <a:rPr b="1" dirty="0" lang="de-DE" sz="1600">
                <a:solidFill>
                  <a:schemeClr val="bg1"/>
                </a:solidFill>
              </a:rPr>
              <a:t> | </a:t>
            </a:r>
            <a:r>
              <a:rPr dirty="0" lang="de-DE" sz="1600"/>
              <a:t>Individuelle Versteuerung des Arbeitsentgelts nach den elektronischen Lohnsteuerabzugsmerkmalen (Steuerklasse) des Arbeitnehmers bei Finanzamt</a:t>
            </a:r>
          </a:p>
        </p:txBody>
      </p:sp>
      <p:sp>
        <p:nvSpPr>
          <p:cNvPr id="9" name="Rechteck 8"/>
          <p:cNvSpPr/>
          <p:nvPr/>
        </p:nvSpPr>
        <p:spPr>
          <a:xfrm>
            <a:off x="86698" y="4892751"/>
            <a:ext cx="3321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b="1" dirty="0" lang="de-DE" sz="800">
                <a:solidFill>
                  <a:srgbClr val="00A0E3"/>
                </a:solidFill>
              </a:rPr>
              <a:t>37</a:t>
            </a:r>
            <a:endParaRPr dirty="0" lang="de-DE"/>
          </a:p>
        </p:txBody>
      </p:sp>
    </p:spTree>
    <p:extLst>
      <p:ext uri="{BB962C8B-B14F-4D97-AF65-F5344CB8AC3E}">
        <p14:creationId xmlns:p14="http://schemas.microsoft.com/office/powerpoint/2010/main" val="4015102133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>
                      <p:stCondLst>
                        <p:cond delay="indefinite"/>
                      </p:stCondLst>
                      <p:childTnLst>
                        <p:par>
                          <p:cTn fill="hold" id="12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>
                      <p:stCondLst>
                        <p:cond delay="indefinite"/>
                      </p:stCondLst>
                      <p:childTnLst>
                        <p:par>
                          <p:cTn fill="hold" id="16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7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9">
                      <p:stCondLst>
                        <p:cond delay="indefinite"/>
                      </p:stCondLst>
                      <p:childTnLst>
                        <p:par>
                          <p:cTn fill="hold" id="2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1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grpId="0" spid="5"/>
      <p:bldP animBg="1" grpId="0" spid="6"/>
    </p:bldLst>
  </p:timing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idx="11" sz="quarter" type="ftr"/>
          </p:nvPr>
        </p:nvSpPr>
        <p:spPr/>
        <p:txBody>
          <a:bodyPr/>
          <a:lstStyle/>
          <a:p>
            <a:r>
              <a:rPr lang="de-DE"/>
              <a:t>Geringfügige Beschäftigungen und Midijobs – Stand April 2026</a:t>
            </a:r>
            <a:endParaRPr dirty="0" lang="de-DE"/>
          </a:p>
        </p:txBody>
      </p:sp>
      <p:pic>
        <p:nvPicPr>
          <p:cNvPr id="12" name="Bildplatzhalter 11">
            <a:extLst>
              <a:ext uri="{FF2B5EF4-FFF2-40B4-BE49-F238E27FC236}">
                <a16:creationId xmlns:a16="http://schemas.microsoft.com/office/drawing/2014/main" id="{EFBBD37A-A3D9-4199-A015-A50CD003E9A2}"/>
              </a:ext>
            </a:extLst>
          </p:cNvPr>
          <p:cNvPicPr>
            <a:picLocks noChangeAspect="1" noGrp="1"/>
          </p:cNvPicPr>
          <p:nvPr>
            <p:ph idx="14" sz="quarter" type="pic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84" l="12466" r="33322" t="284"/>
          <a:stretch/>
        </p:blipFill>
        <p:spPr>
          <a:xfrm>
            <a:off x="6262577" y="1286164"/>
            <a:ext cx="2809986" cy="3457575"/>
          </a:xfrm>
        </p:spPr>
      </p:pic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555D2EF-6880-4A97-81EA-5B41ED884E7B}"/>
              </a:ext>
            </a:extLst>
          </p:cNvPr>
          <p:cNvSpPr>
            <a:spLocks noGrp="1"/>
          </p:cNvSpPr>
          <p:nvPr>
            <p:ph idx="13" sz="quarter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lang="de-DE"/>
              <a:t>Geringfügig entlohnte Beschäftigung</a:t>
            </a:r>
            <a:br>
              <a:rPr b="0" dirty="0" lang="de-DE"/>
            </a:br>
            <a:r>
              <a:rPr b="0" dirty="0" lang="de-DE" sz="1800">
                <a:solidFill>
                  <a:schemeClr val="tx1"/>
                </a:solidFill>
              </a:rPr>
              <a:t>Beiträge, Abgaben, Pauschalsteuer des AG</a:t>
            </a:r>
            <a:endParaRPr b="0" dirty="0" lang="de-DE"/>
          </a:p>
        </p:txBody>
      </p:sp>
      <p:sp>
        <p:nvSpPr>
          <p:cNvPr id="7" name="Rechteck 6"/>
          <p:cNvSpPr/>
          <p:nvPr/>
        </p:nvSpPr>
        <p:spPr>
          <a:xfrm>
            <a:off x="86698" y="4892751"/>
            <a:ext cx="3321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b="1" dirty="0" lang="de-DE" sz="800">
                <a:solidFill>
                  <a:srgbClr val="00A0E3"/>
                </a:solidFill>
              </a:rPr>
              <a:t>38</a:t>
            </a:r>
            <a:endParaRPr dirty="0"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50E81269-0B55-488F-8698-8A2F59191BCA}"/>
              </a:ext>
            </a:extLst>
          </p:cNvPr>
          <p:cNvSpPr/>
          <p:nvPr/>
        </p:nvSpPr>
        <p:spPr>
          <a:xfrm>
            <a:off x="215899" y="1286165"/>
            <a:ext cx="5605661" cy="272574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t" anchorCtr="0" bIns="9525" lIns="9525" numCol="1" rIns="9525" rtlCol="0" spcCol="1270" spcFirstLastPara="0" tIns="9525" vert="horz" wrap="square">
            <a:noAutofit/>
          </a:bodyPr>
          <a:lstStyle/>
          <a:p>
            <a:pPr>
              <a:buClr>
                <a:srgbClr val="00A0E3"/>
              </a:buClr>
            </a:pPr>
            <a:r>
              <a:rPr b="1" dirty="0" lang="de-DE" sz="1400">
                <a:solidFill>
                  <a:schemeClr val="tx1"/>
                </a:solidFill>
              </a:rPr>
              <a:t>Übersicht zusätzliche Arbeitgeberbelastung</a:t>
            </a:r>
          </a:p>
        </p:txBody>
      </p:sp>
      <p:graphicFrame>
        <p:nvGraphicFramePr>
          <p:cNvPr id="10" name="Tabelle 9">
            <a:extLst>
              <a:ext uri="{FF2B5EF4-FFF2-40B4-BE49-F238E27FC236}">
                <a16:creationId xmlns:a16="http://schemas.microsoft.com/office/drawing/2014/main" id="{69CA2A9C-735A-4E28-A76B-FF42969B13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362259"/>
              </p:ext>
            </p:extLst>
          </p:nvPr>
        </p:nvGraphicFramePr>
        <p:xfrm>
          <a:off x="215898" y="1708150"/>
          <a:ext cx="5040463" cy="2255520"/>
        </p:xfrm>
        <a:graphic>
          <a:graphicData uri="http://schemas.openxmlformats.org/drawingml/2006/table">
            <a:tbl>
              <a:tblPr bandRow="1" firstRow="1">
                <a:tableStyleId>{2D5ABB26-0587-4C30-8999-92F81FD0307C}</a:tableStyleId>
              </a:tblPr>
              <a:tblGrid>
                <a:gridCol w="2604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6408">
                  <a:extLst>
                    <a:ext uri="{9D8B030D-6E8A-4147-A177-3AD203B41FA5}">
                      <a16:colId xmlns:a16="http://schemas.microsoft.com/office/drawing/2014/main" val="2279661366"/>
                    </a:ext>
                  </a:extLst>
                </a:gridCol>
              </a:tblGrid>
              <a:tr h="236880">
                <a:tc>
                  <a:txBody>
                    <a:bodyPr/>
                    <a:lstStyle/>
                    <a:p>
                      <a:r>
                        <a:rPr b="1" dirty="0" lang="de-DE" sz="1400"/>
                        <a:t>Entgelt</a:t>
                      </a:r>
                    </a:p>
                  </a:txBody>
                  <a:tcPr marB="34290" marL="68580" marR="68580" marT="34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b="1" dirty="0" lang="de-DE" sz="1400"/>
                        <a:t>500,00 </a:t>
                      </a:r>
                      <a:r>
                        <a:rPr b="1" dirty="0" lang="de-DE" sz="1400">
                          <a:solidFill>
                            <a:schemeClr val="tx1"/>
                          </a:solidFill>
                        </a:rPr>
                        <a:t>EUR</a:t>
                      </a:r>
                      <a:r>
                        <a:rPr b="1" baseline="0" dirty="0" lang="de-DE" sz="1400"/>
                        <a:t>  </a:t>
                      </a:r>
                      <a:endParaRPr b="1" dirty="0" lang="de-DE" sz="1400"/>
                    </a:p>
                  </a:txBody>
                  <a:tcPr marB="34290" marL="68580" marR="68580" marT="34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6880">
                <a:tc>
                  <a:txBody>
                    <a:bodyPr/>
                    <a:lstStyle/>
                    <a:p>
                      <a:r>
                        <a:rPr dirty="0" lang="de-DE" sz="1400"/>
                        <a:t>KV</a:t>
                      </a:r>
                    </a:p>
                  </a:txBody>
                  <a:tcPr marB="34290" marL="68580" marR="68580" marT="34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dirty="0" lang="de-DE" sz="1400"/>
                        <a:t>65,00 </a:t>
                      </a:r>
                      <a:r>
                        <a:rPr dirty="0" lang="de-DE" sz="1400">
                          <a:solidFill>
                            <a:schemeClr val="tx1"/>
                          </a:solidFill>
                        </a:rPr>
                        <a:t>EUR</a:t>
                      </a:r>
                      <a:endParaRPr dirty="0" lang="de-DE" sz="1400"/>
                    </a:p>
                  </a:txBody>
                  <a:tcPr marB="34290" marL="68580" marR="68580" marT="34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6880">
                <a:tc>
                  <a:txBody>
                    <a:bodyPr/>
                    <a:lstStyle/>
                    <a:p>
                      <a:r>
                        <a:rPr dirty="0" lang="de-DE" sz="1400"/>
                        <a:t>RV </a:t>
                      </a:r>
                    </a:p>
                  </a:txBody>
                  <a:tcPr marB="34290" marL="68580" marR="68580" marT="34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dirty="0" lang="de-DE" sz="1400"/>
                        <a:t>75,00 </a:t>
                      </a:r>
                      <a:r>
                        <a:rPr dirty="0" lang="de-DE" sz="1400">
                          <a:solidFill>
                            <a:schemeClr val="tx1"/>
                          </a:solidFill>
                        </a:rPr>
                        <a:t>EUR</a:t>
                      </a:r>
                      <a:endParaRPr dirty="0" lang="de-DE" sz="1400"/>
                    </a:p>
                  </a:txBody>
                  <a:tcPr marB="34290" marL="68580" marR="68580" marT="34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6880">
                <a:tc>
                  <a:txBody>
                    <a:bodyPr/>
                    <a:lstStyle/>
                    <a:p>
                      <a:r>
                        <a:rPr dirty="0" lang="de-DE" sz="1400"/>
                        <a:t>Umlage U1 </a:t>
                      </a:r>
                    </a:p>
                  </a:txBody>
                  <a:tcPr marB="34290" marL="68580" marR="68580" marT="34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dirty="0" lang="de-DE" sz="1400"/>
                        <a:t>4,00 </a:t>
                      </a:r>
                      <a:r>
                        <a:rPr dirty="0" lang="de-DE" sz="1400">
                          <a:solidFill>
                            <a:schemeClr val="tx1"/>
                          </a:solidFill>
                        </a:rPr>
                        <a:t>EUR</a:t>
                      </a:r>
                      <a:endParaRPr dirty="0" lang="de-DE" sz="1400"/>
                    </a:p>
                  </a:txBody>
                  <a:tcPr marB="34290" marL="68580" marR="68580" marT="34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61193719"/>
                  </a:ext>
                </a:extLst>
              </a:tr>
              <a:tr h="236880">
                <a:tc>
                  <a:txBody>
                    <a:bodyPr/>
                    <a:lstStyle/>
                    <a:p>
                      <a:r>
                        <a:rPr dirty="0" lang="de-DE" sz="1400"/>
                        <a:t>Umlage</a:t>
                      </a:r>
                      <a:r>
                        <a:rPr baseline="0" dirty="0" lang="de-DE" sz="1400"/>
                        <a:t> U2</a:t>
                      </a:r>
                      <a:endParaRPr dirty="0" lang="de-DE" sz="1400"/>
                    </a:p>
                  </a:txBody>
                  <a:tcPr marB="34290" marL="68580" marR="68580" marT="34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dirty="0" lang="de-DE" sz="1400"/>
                        <a:t>1,10 </a:t>
                      </a:r>
                      <a:r>
                        <a:rPr dirty="0" lang="de-DE" sz="1400">
                          <a:solidFill>
                            <a:schemeClr val="tx1"/>
                          </a:solidFill>
                        </a:rPr>
                        <a:t>EUR</a:t>
                      </a:r>
                      <a:endParaRPr dirty="0" lang="de-DE" sz="1400"/>
                    </a:p>
                  </a:txBody>
                  <a:tcPr marB="34290" marL="68580" marR="68580" marT="34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03508189"/>
                  </a:ext>
                </a:extLst>
              </a:tr>
              <a:tr h="236880">
                <a:tc>
                  <a:txBody>
                    <a:bodyPr/>
                    <a:lstStyle/>
                    <a:p>
                      <a:r>
                        <a:rPr dirty="0" lang="de-DE" sz="1400"/>
                        <a:t>Insolvenzgeldumlage</a:t>
                      </a:r>
                    </a:p>
                  </a:txBody>
                  <a:tcPr marB="34290" marL="68580" marR="68580" marT="34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dirty="0" lang="de-DE" sz="1400"/>
                        <a:t>0,75 </a:t>
                      </a:r>
                      <a:r>
                        <a:rPr dirty="0" lang="de-DE" sz="1400">
                          <a:solidFill>
                            <a:schemeClr val="tx1"/>
                          </a:solidFill>
                        </a:rPr>
                        <a:t>EUR</a:t>
                      </a:r>
                      <a:endParaRPr dirty="0" lang="de-DE" sz="1400"/>
                    </a:p>
                  </a:txBody>
                  <a:tcPr marB="34290" marL="68580" marR="68580" marT="34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15504237"/>
                  </a:ext>
                </a:extLst>
              </a:tr>
              <a:tr h="236880">
                <a:tc>
                  <a:txBody>
                    <a:bodyPr/>
                    <a:lstStyle/>
                    <a:p>
                      <a:r>
                        <a:rPr dirty="0" lang="de-DE" sz="1400"/>
                        <a:t>Pauschalsteuer</a:t>
                      </a:r>
                    </a:p>
                  </a:txBody>
                  <a:tcPr marB="34290" marL="68580" marR="68580" marT="34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dirty="0" lang="de-DE" sz="1400"/>
                        <a:t>10,00 </a:t>
                      </a:r>
                      <a:r>
                        <a:rPr dirty="0" lang="de-DE" sz="1400">
                          <a:solidFill>
                            <a:schemeClr val="tx1"/>
                          </a:solidFill>
                        </a:rPr>
                        <a:t>EUR</a:t>
                      </a:r>
                      <a:endParaRPr dirty="0" lang="de-DE" sz="1400"/>
                    </a:p>
                  </a:txBody>
                  <a:tcPr marB="34290" marL="68580" marR="68580" marT="34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67993277"/>
                  </a:ext>
                </a:extLst>
              </a:tr>
              <a:tr h="236880">
                <a:tc>
                  <a:txBody>
                    <a:bodyPr/>
                    <a:lstStyle/>
                    <a:p>
                      <a:r>
                        <a:rPr b="1" dirty="0" lang="de-DE" sz="1400"/>
                        <a:t>gesamt</a:t>
                      </a:r>
                    </a:p>
                  </a:txBody>
                  <a:tcPr marB="34290" marL="68580" marR="68580" marT="34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b="1" dirty="0" lang="de-DE" sz="1400"/>
                        <a:t>655,85 </a:t>
                      </a:r>
                      <a:r>
                        <a:rPr b="1" dirty="0" lang="de-DE" sz="1400">
                          <a:solidFill>
                            <a:schemeClr val="tx1"/>
                          </a:solidFill>
                        </a:rPr>
                        <a:t>EUR</a:t>
                      </a:r>
                      <a:endParaRPr b="1" dirty="0" lang="de-DE" sz="1400"/>
                    </a:p>
                  </a:txBody>
                  <a:tcPr marB="34290" marL="68580" marR="68580" marT="34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81963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8883633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9"/>
    </p:bldLst>
  </p:timing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idx="11" sz="quarter" type="ftr"/>
          </p:nvPr>
        </p:nvSpPr>
        <p:spPr/>
        <p:txBody>
          <a:bodyPr/>
          <a:lstStyle/>
          <a:p>
            <a:r>
              <a:rPr lang="de-DE"/>
              <a:t>Geringfügige Beschäftigungen und Midijobs – Stand April 2026</a:t>
            </a:r>
            <a:endParaRPr dirty="0" lang="de-DE"/>
          </a:p>
        </p:txBody>
      </p:sp>
      <p:sp>
        <p:nvSpPr>
          <p:cNvPr id="10" name="Inhaltsplatzhalter 9"/>
          <p:cNvSpPr>
            <a:spLocks noGrp="1"/>
          </p:cNvSpPr>
          <p:nvPr>
            <p:ph idx="13" sz="quarter"/>
          </p:nvPr>
        </p:nvSpPr>
        <p:spPr>
          <a:prstGeom prst="rect">
            <a:avLst/>
          </a:prstGeom>
        </p:spPr>
        <p:txBody>
          <a:bodyPr/>
          <a:lstStyle/>
          <a:p>
            <a:pPr indent="0" marL="0">
              <a:buNone/>
            </a:pPr>
            <a:r>
              <a:rPr b="1" dirty="0" lang="de-DE"/>
              <a:t>Beitragsgruppen</a:t>
            </a:r>
            <a:r>
              <a:rPr dirty="0" lang="de-DE"/>
              <a:t> </a:t>
            </a:r>
          </a:p>
          <a:p>
            <a:pPr indent="0" marL="0">
              <a:buNone/>
            </a:pPr>
            <a:endParaRPr dirty="0" lang="de-DE"/>
          </a:p>
          <a:p>
            <a:pPr indent="0" marL="0">
              <a:buNone/>
            </a:pPr>
            <a:endParaRPr dirty="0" lang="de-DE"/>
          </a:p>
          <a:p>
            <a:pPr indent="0" marL="0">
              <a:buNone/>
            </a:pPr>
            <a:endParaRPr dirty="0" lang="de-DE"/>
          </a:p>
          <a:p>
            <a:pPr indent="0" marL="0">
              <a:buNone/>
            </a:pPr>
            <a:endParaRPr dirty="0" lang="de-DE"/>
          </a:p>
          <a:p>
            <a:pPr indent="0" marL="0">
              <a:buNone/>
            </a:pPr>
            <a:endParaRPr dirty="0" lang="de-DE"/>
          </a:p>
          <a:p>
            <a:pPr indent="0" marL="0">
              <a:buNone/>
            </a:pPr>
            <a:endParaRPr dirty="0" lang="de-DE"/>
          </a:p>
          <a:p>
            <a:pPr indent="0" marL="0">
              <a:buNone/>
            </a:pPr>
            <a:endParaRPr b="1" dirty="0" lang="de-DE"/>
          </a:p>
          <a:p>
            <a:pPr indent="0" marL="0">
              <a:buNone/>
            </a:pPr>
            <a:r>
              <a:rPr b="1" dirty="0" lang="de-DE"/>
              <a:t>Personengruppe</a:t>
            </a:r>
          </a:p>
          <a:p>
            <a:pPr indent="0" marL="0">
              <a:buNone/>
            </a:pPr>
            <a:r>
              <a:rPr dirty="0" lang="de-DE"/>
              <a:t>109 = Geringfügig entlohnte Beschäftigung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lang="de-DE"/>
              <a:t>Geringfügig entlohnte Beschäftigte</a:t>
            </a:r>
            <a:br>
              <a:rPr dirty="0" lang="de-DE"/>
            </a:br>
            <a:r>
              <a:rPr b="0" dirty="0" lang="de-DE" sz="1800"/>
              <a:t>Beitrags- und Personengruppenschlüssel</a:t>
            </a:r>
            <a:endParaRPr b="0" dirty="0" lang="de-DE"/>
          </a:p>
        </p:txBody>
      </p:sp>
      <p:sp>
        <p:nvSpPr>
          <p:cNvPr id="7" name="Rechteck 6"/>
          <p:cNvSpPr/>
          <p:nvPr/>
        </p:nvSpPr>
        <p:spPr>
          <a:xfrm>
            <a:off x="86698" y="4892751"/>
            <a:ext cx="3321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b="1" dirty="0" lang="de-DE" sz="800">
                <a:solidFill>
                  <a:srgbClr val="00A0E3"/>
                </a:solidFill>
              </a:rPr>
              <a:t>39</a:t>
            </a:r>
            <a:endParaRPr dirty="0" lang="de-DE"/>
          </a:p>
        </p:txBody>
      </p:sp>
      <p:graphicFrame>
        <p:nvGraphicFramePr>
          <p:cNvPr id="5" name="Tabelle 5">
            <a:extLst>
              <a:ext uri="{FF2B5EF4-FFF2-40B4-BE49-F238E27FC236}">
                <a16:creationId xmlns:a16="http://schemas.microsoft.com/office/drawing/2014/main" id="{D827BF33-4186-44A2-815D-87546F0D75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6782973"/>
              </p:ext>
            </p:extLst>
          </p:nvPr>
        </p:nvGraphicFramePr>
        <p:xfrm>
          <a:off x="213221" y="1563638"/>
          <a:ext cx="7416726" cy="1937440"/>
        </p:xfrm>
        <a:graphic>
          <a:graphicData uri="http://schemas.openxmlformats.org/drawingml/2006/table">
            <a:tbl>
              <a:tblPr bandRow="1" firstRow="1">
                <a:tableStyleId>{5C22544A-7EE6-4342-B048-85BDC9FD1C3A}</a:tableStyleId>
              </a:tblPr>
              <a:tblGrid>
                <a:gridCol w="575966">
                  <a:extLst>
                    <a:ext uri="{9D8B030D-6E8A-4147-A177-3AD203B41FA5}">
                      <a16:colId xmlns:a16="http://schemas.microsoft.com/office/drawing/2014/main" val="2991218866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1705509871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1595913059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4048636854"/>
                    </a:ext>
                  </a:extLst>
                </a:gridCol>
                <a:gridCol w="5184576">
                  <a:extLst>
                    <a:ext uri="{9D8B030D-6E8A-4147-A177-3AD203B41FA5}">
                      <a16:colId xmlns:a16="http://schemas.microsoft.com/office/drawing/2014/main" val="31792831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dirty="0" lang="de-DE" sz="1400"/>
                        <a:t>KV</a:t>
                      </a:r>
                    </a:p>
                  </a:txBody>
                  <a:tcPr anchor="ctr" marB="34290" marL="68580" marR="68580" marT="34290"/>
                </a:tc>
                <a:tc>
                  <a:txBody>
                    <a:bodyPr/>
                    <a:lstStyle/>
                    <a:p>
                      <a:r>
                        <a:rPr dirty="0" lang="de-DE" sz="1400"/>
                        <a:t>RV</a:t>
                      </a:r>
                    </a:p>
                  </a:txBody>
                  <a:tcPr anchor="ctr" marB="34290" marL="68580" marR="68580" marT="34290"/>
                </a:tc>
                <a:tc>
                  <a:txBody>
                    <a:bodyPr/>
                    <a:lstStyle/>
                    <a:p>
                      <a:r>
                        <a:rPr dirty="0" lang="de-DE" sz="1400"/>
                        <a:t>ALV</a:t>
                      </a:r>
                    </a:p>
                  </a:txBody>
                  <a:tcPr anchor="ctr" marB="34290" marL="68580" marR="68580" marT="34290"/>
                </a:tc>
                <a:tc>
                  <a:txBody>
                    <a:bodyPr/>
                    <a:lstStyle/>
                    <a:p>
                      <a:r>
                        <a:rPr dirty="0" lang="de-DE" sz="1400"/>
                        <a:t>PV</a:t>
                      </a:r>
                    </a:p>
                  </a:txBody>
                  <a:tcPr anchor="ctr" marB="34290" marL="68580" marR="68580" marT="34290"/>
                </a:tc>
                <a:tc>
                  <a:txBody>
                    <a:bodyPr/>
                    <a:lstStyle/>
                    <a:p>
                      <a:endParaRPr dirty="0"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010734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dirty="0" lang="de-DE" sz="1400"/>
                        <a:t>6</a:t>
                      </a:r>
                    </a:p>
                  </a:txBody>
                  <a:tcPr anchor="ctr" marB="34290" marL="68580" marR="68580" marT="34290"/>
                </a:tc>
                <a:tc>
                  <a:txBody>
                    <a:bodyPr/>
                    <a:lstStyle/>
                    <a:p>
                      <a:r>
                        <a:rPr dirty="0" lang="de-DE" sz="1400"/>
                        <a:t>1</a:t>
                      </a:r>
                    </a:p>
                  </a:txBody>
                  <a:tcPr anchor="ctr" marB="34290" marL="68580" marR="68580" marT="34290"/>
                </a:tc>
                <a:tc>
                  <a:txBody>
                    <a:bodyPr/>
                    <a:lstStyle/>
                    <a:p>
                      <a:r>
                        <a:rPr dirty="0" lang="de-DE" sz="1400"/>
                        <a:t>0</a:t>
                      </a:r>
                    </a:p>
                  </a:txBody>
                  <a:tcPr anchor="ctr" marB="34290" marL="68580" marR="68580" marT="34290"/>
                </a:tc>
                <a:tc>
                  <a:txBody>
                    <a:bodyPr/>
                    <a:lstStyle/>
                    <a:p>
                      <a:r>
                        <a:rPr dirty="0" lang="de-DE" sz="1400"/>
                        <a:t>0</a:t>
                      </a:r>
                    </a:p>
                  </a:txBody>
                  <a:tcPr anchor="ctr" marB="34290" marL="68580" marR="68580" marT="34290"/>
                </a:tc>
                <a:tc>
                  <a:txBody>
                    <a:bodyPr/>
                    <a:lstStyle/>
                    <a:p>
                      <a:r>
                        <a:rPr dirty="0" lang="de-DE" sz="1400"/>
                        <a:t>Geringfügig entlohnt, RV-Pflicht</a:t>
                      </a:r>
                    </a:p>
                  </a:txBody>
                  <a:tcPr anchor="ctr" marB="34290" marL="68580" marR="68580" marT="34290"/>
                </a:tc>
                <a:extLst>
                  <a:ext uri="{0D108BD9-81ED-4DB2-BD59-A6C34878D82A}">
                    <a16:rowId xmlns:a16="http://schemas.microsoft.com/office/drawing/2014/main" val="180621754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dirty="0" lang="de-DE" sz="1400"/>
                        <a:t>6</a:t>
                      </a:r>
                    </a:p>
                  </a:txBody>
                  <a:tcPr anchor="ctr" marB="34290" marL="68580" marR="68580" marT="34290"/>
                </a:tc>
                <a:tc>
                  <a:txBody>
                    <a:bodyPr/>
                    <a:lstStyle/>
                    <a:p>
                      <a:r>
                        <a:rPr dirty="0" lang="de-DE" sz="1400"/>
                        <a:t>5</a:t>
                      </a:r>
                    </a:p>
                  </a:txBody>
                  <a:tcPr anchor="ctr" marB="34290" marL="68580" marR="68580" marT="34290"/>
                </a:tc>
                <a:tc>
                  <a:txBody>
                    <a:bodyPr/>
                    <a:lstStyle/>
                    <a:p>
                      <a:r>
                        <a:rPr dirty="0" lang="de-DE" sz="1400"/>
                        <a:t>0</a:t>
                      </a:r>
                    </a:p>
                  </a:txBody>
                  <a:tcPr anchor="ctr" marB="34290" marL="68580" marR="68580" marT="34290"/>
                </a:tc>
                <a:tc>
                  <a:txBody>
                    <a:bodyPr/>
                    <a:lstStyle/>
                    <a:p>
                      <a:r>
                        <a:rPr dirty="0" lang="de-DE" sz="1400"/>
                        <a:t>0</a:t>
                      </a:r>
                    </a:p>
                  </a:txBody>
                  <a:tcPr anchor="ctr" marB="34290" marL="68580" marR="68580" marT="34290"/>
                </a:tc>
                <a:tc>
                  <a:txBody>
                    <a:bodyPr/>
                    <a:lstStyle/>
                    <a:p>
                      <a:r>
                        <a:rPr dirty="0" lang="de-DE" sz="1400"/>
                        <a:t>Geringfügig entlohnt, von RV-Pflicht befreit</a:t>
                      </a:r>
                    </a:p>
                  </a:txBody>
                  <a:tcPr anchor="ctr" marB="34290" marL="68580" marR="68580" marT="34290"/>
                </a:tc>
                <a:extLst>
                  <a:ext uri="{0D108BD9-81ED-4DB2-BD59-A6C34878D82A}">
                    <a16:rowId xmlns:a16="http://schemas.microsoft.com/office/drawing/2014/main" val="975465922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r>
                        <a:rPr dirty="0" lang="de-DE" sz="140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dirty="0" lang="de-DE" sz="140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dirty="0" lang="de-DE" sz="140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dirty="0" lang="de-DE" sz="140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dirty="0" lang="de-DE" sz="1400"/>
                        <a:t>Geringfügig entlohnt, nicht gesetzlich krankenversichert, RV-Pflicht</a:t>
                      </a:r>
                    </a:p>
                  </a:txBody>
                  <a:tcPr anchor="ctr" marB="34290" marL="68580" marR="68580" marT="34290"/>
                </a:tc>
                <a:extLst>
                  <a:ext uri="{0D108BD9-81ED-4DB2-BD59-A6C34878D82A}">
                    <a16:rowId xmlns:a16="http://schemas.microsoft.com/office/drawing/2014/main" val="3586880639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r>
                        <a:rPr dirty="0" lang="de-DE" sz="140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dirty="0" lang="de-DE" sz="140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dirty="0" lang="de-DE" sz="140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dirty="0" lang="de-DE" sz="140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dirty="0" lang="de-DE" sz="1400"/>
                        <a:t>Geringfügig entlohnt, nicht gesetzlich kranken-versichert, von RV-Pflicht befreit</a:t>
                      </a:r>
                    </a:p>
                  </a:txBody>
                  <a:tcPr anchor="ctr" marB="34290" marL="68580" marR="68580" marT="34290"/>
                </a:tc>
                <a:extLst>
                  <a:ext uri="{0D108BD9-81ED-4DB2-BD59-A6C34878D82A}">
                    <a16:rowId xmlns:a16="http://schemas.microsoft.com/office/drawing/2014/main" val="12282922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1172500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7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idx="11" sz="quarter" type="ftr"/>
          </p:nvPr>
        </p:nvSpPr>
        <p:spPr/>
        <p:txBody>
          <a:bodyPr/>
          <a:lstStyle/>
          <a:p>
            <a:r>
              <a:rPr lang="de-DE"/>
              <a:t>Geringfügige Beschäftigungen und Midijobs – Stand April 2026</a:t>
            </a:r>
            <a:endParaRPr dirty="0" lang="de-DE"/>
          </a:p>
        </p:txBody>
      </p:sp>
      <p:pic>
        <p:nvPicPr>
          <p:cNvPr id="16" name="Bildplatzhalter 15">
            <a:extLst>
              <a:ext uri="{FF2B5EF4-FFF2-40B4-BE49-F238E27FC236}">
                <a16:creationId xmlns:a16="http://schemas.microsoft.com/office/drawing/2014/main" id="{9FD5DBC8-5B2A-447E-91A8-553AB4544B6C}"/>
              </a:ext>
            </a:extLst>
          </p:cNvPr>
          <p:cNvPicPr>
            <a:picLocks noChangeAspect="1" noGrp="1"/>
          </p:cNvPicPr>
          <p:nvPr>
            <p:ph idx="14" sz="quarter" type="pic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28" r="36756"/>
          <a:stretch/>
        </p:blipFill>
        <p:spPr>
          <a:xfrm>
            <a:off x="6262577" y="1286164"/>
            <a:ext cx="2809986" cy="3457575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lang="de-DE"/>
              <a:t>Geringfügig entlohnte Beschäftigungen</a:t>
            </a:r>
            <a:br>
              <a:rPr dirty="0" lang="de-DE"/>
            </a:br>
            <a:r>
              <a:rPr b="0" dirty="0" lang="de-DE" sz="1800"/>
              <a:t>Beispiel 11 Meldungen</a:t>
            </a:r>
            <a:endParaRPr b="0" dirty="0" lang="de-DE"/>
          </a:p>
        </p:txBody>
      </p:sp>
      <p:sp>
        <p:nvSpPr>
          <p:cNvPr id="9" name="Rechteck 8"/>
          <p:cNvSpPr/>
          <p:nvPr/>
        </p:nvSpPr>
        <p:spPr>
          <a:xfrm>
            <a:off x="86698" y="4892751"/>
            <a:ext cx="3321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b="1" dirty="0" lang="de-DE" sz="800">
                <a:solidFill>
                  <a:srgbClr val="00A0E3"/>
                </a:solidFill>
              </a:rPr>
              <a:t>40</a:t>
            </a:r>
            <a:endParaRPr dirty="0"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EA4B894F-4CC2-4699-867C-FB76E01F48D8}"/>
              </a:ext>
            </a:extLst>
          </p:cNvPr>
          <p:cNvSpPr/>
          <p:nvPr/>
        </p:nvSpPr>
        <p:spPr>
          <a:xfrm>
            <a:off x="215900" y="1286163"/>
            <a:ext cx="5605661" cy="128558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 bIns="9525" lIns="9525" numCol="1" rIns="9525" rtlCol="0" spcCol="1270" spcFirstLastPara="0" tIns="9525" vert="horz" wrap="square">
            <a:noAutofit/>
          </a:bodyPr>
          <a:lstStyle/>
          <a:p>
            <a:pPr indent="-285750" marL="285750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400">
                <a:solidFill>
                  <a:schemeClr val="tx1"/>
                </a:solidFill>
              </a:rPr>
              <a:t>Beschäftigung als Sekretärin (GKV)</a:t>
            </a:r>
          </a:p>
          <a:p>
            <a:pPr indent="-285750" marL="285750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400">
                <a:solidFill>
                  <a:schemeClr val="tx1"/>
                </a:solidFill>
              </a:rPr>
              <a:t>AG A 	 	300 EUR/mtl.</a:t>
            </a:r>
          </a:p>
          <a:p>
            <a:pPr indent="-285750" marL="285750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400">
                <a:solidFill>
                  <a:schemeClr val="tx1"/>
                </a:solidFill>
              </a:rPr>
              <a:t>AG B 	 	300 EUR/mtl.</a:t>
            </a:r>
          </a:p>
          <a:p>
            <a:pPr indent="-285750" marL="285750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b="1" dirty="0" lang="de-DE" sz="1400">
                <a:solidFill>
                  <a:schemeClr val="tx1"/>
                </a:solidFill>
              </a:rPr>
              <a:t>gesamt 	600 EUR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549B79CB-DB99-420A-AE76-C44712701775}"/>
              </a:ext>
            </a:extLst>
          </p:cNvPr>
          <p:cNvSpPr/>
          <p:nvPr/>
        </p:nvSpPr>
        <p:spPr>
          <a:xfrm>
            <a:off x="215899" y="3003550"/>
            <a:ext cx="5605661" cy="151241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 bIns="9525" lIns="9525" numCol="1" rIns="9525" rtlCol="0" spcCol="1270" spcFirstLastPara="0" tIns="9525" vert="horz" wrap="square">
            <a:noAutofit/>
          </a:bodyPr>
          <a:lstStyle/>
          <a:p>
            <a:pPr indent="-285750" marL="285750">
              <a:buClr>
                <a:srgbClr val="00A0E3"/>
              </a:buClr>
              <a:buFont charset="2" panose="05000000000000000000" pitchFamily="2" typeface="Wingdings"/>
              <a:buChar char="§"/>
            </a:pPr>
            <a:endParaRPr dirty="0" lang="de-DE" sz="1100">
              <a:solidFill>
                <a:schemeClr val="tx1"/>
              </a:solidFill>
            </a:endParaRPr>
          </a:p>
        </p:txBody>
      </p:sp>
      <p:graphicFrame>
        <p:nvGraphicFramePr>
          <p:cNvPr id="13" name="Tabelle 12">
            <a:extLst>
              <a:ext uri="{FF2B5EF4-FFF2-40B4-BE49-F238E27FC236}">
                <a16:creationId xmlns:a16="http://schemas.microsoft.com/office/drawing/2014/main" id="{D44B8E99-662B-4274-8EEF-A35A70903C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7294048"/>
              </p:ext>
            </p:extLst>
          </p:nvPr>
        </p:nvGraphicFramePr>
        <p:xfrm>
          <a:off x="403847" y="3072978"/>
          <a:ext cx="5544517" cy="802080"/>
        </p:xfrm>
        <a:graphic>
          <a:graphicData uri="http://schemas.openxmlformats.org/drawingml/2006/table">
            <a:tbl>
              <a:tblPr bandRow="1" firstRow="1">
                <a:tableStyleId>{2D5ABB26-0587-4C30-8999-92F81FD0307C}</a:tableStyleId>
              </a:tblPr>
              <a:tblGrid>
                <a:gridCol w="14400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80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80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80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80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36880">
                <a:tc>
                  <a:txBody>
                    <a:bodyPr/>
                    <a:lstStyle/>
                    <a:p>
                      <a:pPr algn="l" defTabSz="914400" eaLnBrk="1" fontAlgn="auto" hangingPunct="1" indent="0" latinLnBrk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b="1" dirty="0" lang="de-DE" sz="1400">
                        <a:solidFill>
                          <a:schemeClr val="bg1"/>
                        </a:solidFill>
                      </a:endParaRPr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defTabSz="914400" eaLnBrk="1" fontAlgn="auto" hangingPunct="1" indent="0" latinLnBrk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dirty="0" lang="de-DE" sz="1400"/>
                        <a:t>KV</a:t>
                      </a:r>
                      <a:endParaRPr b="1" dirty="0" lang="de-DE" sz="1400">
                        <a:solidFill>
                          <a:schemeClr val="bg1"/>
                        </a:solidFill>
                      </a:endParaRPr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defTabSz="914400" eaLnBrk="1" fontAlgn="auto" hangingPunct="1" indent="0" latinLnBrk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dirty="0" lang="de-DE" sz="1400"/>
                        <a:t>RV</a:t>
                      </a:r>
                      <a:endParaRPr b="1" dirty="0" lang="de-DE" sz="1400">
                        <a:solidFill>
                          <a:schemeClr val="bg1"/>
                        </a:solidFill>
                      </a:endParaRPr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defTabSz="914400" eaLnBrk="1" fontAlgn="auto" hangingPunct="1" indent="0" latinLnBrk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dirty="0" lang="de-DE" sz="1400"/>
                        <a:t>ALV</a:t>
                      </a:r>
                      <a:endParaRPr b="1" dirty="0" lang="de-DE" sz="1400">
                        <a:solidFill>
                          <a:schemeClr val="bg1"/>
                        </a:solidFill>
                      </a:endParaRPr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defTabSz="914400" eaLnBrk="1" fontAlgn="auto" hangingPunct="1" indent="0" latinLnBrk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dirty="0" lang="de-DE" sz="1400"/>
                        <a:t>PV</a:t>
                      </a:r>
                      <a:endParaRPr b="1" dirty="0" lang="de-DE" sz="1400">
                        <a:solidFill>
                          <a:schemeClr val="bg1"/>
                        </a:solidFill>
                      </a:endParaRPr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defTabSz="914400" eaLnBrk="1" fontAlgn="auto" hangingPunct="1" indent="0" latinLnBrk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dirty="0" lang="de-DE" sz="1400"/>
                        <a:t>Personengruppe</a:t>
                      </a:r>
                      <a:endParaRPr b="1" dirty="0" lang="de-DE" sz="1400">
                        <a:solidFill>
                          <a:schemeClr val="bg1"/>
                        </a:solidFill>
                      </a:endParaRPr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6880">
                <a:tc>
                  <a:txBody>
                    <a:bodyPr/>
                    <a:lstStyle/>
                    <a:p>
                      <a:r>
                        <a:rPr dirty="0" lang="de-DE" sz="1400"/>
                        <a:t>AG A</a:t>
                      </a:r>
                      <a:endParaRPr b="0" dirty="0" lang="de-DE" sz="1400"/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dirty="0" lang="de-DE" sz="1400"/>
                        <a:t>6</a:t>
                      </a:r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dirty="0" lang="de-DE" sz="1400"/>
                        <a:t>1*</a:t>
                      </a:r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dirty="0" lang="de-DE" sz="1400"/>
                        <a:t>0</a:t>
                      </a:r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dirty="0" lang="de-DE" sz="1400"/>
                        <a:t>0</a:t>
                      </a:r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dirty="0" lang="de-DE" sz="1400"/>
                        <a:t>109**</a:t>
                      </a:r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6880">
                <a:tc>
                  <a:txBody>
                    <a:bodyPr/>
                    <a:lstStyle/>
                    <a:p>
                      <a:r>
                        <a:rPr dirty="0" lang="de-DE" sz="1400"/>
                        <a:t>AG</a:t>
                      </a:r>
                      <a:r>
                        <a:rPr baseline="0" dirty="0" lang="de-DE" sz="1400"/>
                        <a:t> B</a:t>
                      </a:r>
                      <a:endParaRPr b="0" dirty="0" lang="de-DE" sz="1400"/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dirty="0" lang="de-DE" sz="1400"/>
                        <a:t>6</a:t>
                      </a:r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dirty="0" lang="de-DE" sz="1400"/>
                        <a:t>1*</a:t>
                      </a:r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dirty="0" lang="de-DE" sz="1400"/>
                        <a:t>0</a:t>
                      </a:r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dirty="0" lang="de-DE" sz="1400"/>
                        <a:t>0</a:t>
                      </a:r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dirty="0" lang="de-DE" sz="1400"/>
                        <a:t>109**</a:t>
                      </a:r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4" name="Rechteck 13">
            <a:extLst>
              <a:ext uri="{FF2B5EF4-FFF2-40B4-BE49-F238E27FC236}">
                <a16:creationId xmlns:a16="http://schemas.microsoft.com/office/drawing/2014/main" id="{145776BC-51DB-4605-9301-242053F050D8}"/>
              </a:ext>
            </a:extLst>
          </p:cNvPr>
          <p:cNvSpPr/>
          <p:nvPr/>
        </p:nvSpPr>
        <p:spPr>
          <a:xfrm>
            <a:off x="393210" y="3933863"/>
            <a:ext cx="585927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dirty="0" lang="de-DE" sz="1100"/>
              <a:t>*   Es besteht RV-Pflicht.</a:t>
            </a:r>
          </a:p>
          <a:p>
            <a:r>
              <a:rPr dirty="0" lang="de-DE" sz="1100"/>
              <a:t>** Beschäftigung ist geringfügig entlohnt.</a:t>
            </a:r>
          </a:p>
        </p:txBody>
      </p:sp>
    </p:spTree>
    <p:extLst>
      <p:ext uri="{BB962C8B-B14F-4D97-AF65-F5344CB8AC3E}">
        <p14:creationId xmlns:p14="http://schemas.microsoft.com/office/powerpoint/2010/main" val="670862141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1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3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5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11"/>
      <p:bldP animBg="1" grpId="0" spid="12"/>
    </p:bldLst>
  </p:timing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in Bild, das Person enthält.  Automatisch generierte Beschreibung" id="15" name="Bildplatzhalter 14">
            <a:extLst>
              <a:ext uri="{FF2B5EF4-FFF2-40B4-BE49-F238E27FC236}">
                <a16:creationId xmlns:a16="http://schemas.microsoft.com/office/drawing/2014/main" id="{4569A20F-B2F5-41DB-A963-B0808DB917CE}"/>
              </a:ext>
            </a:extLst>
          </p:cNvPr>
          <p:cNvPicPr>
            <a:picLocks noChangeAspect="1" noGrp="1"/>
          </p:cNvPicPr>
          <p:nvPr>
            <p:ph idx="14" sz="quarter" type="pic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356" r="32356"/>
          <a:stretch>
            <a:fillRect/>
          </a:stretch>
        </p:blipFill>
        <p:spPr/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lang="de-DE"/>
              <a:t>Geringfügig entlohnte Beschäftigungen</a:t>
            </a:r>
            <a:br>
              <a:rPr dirty="0" lang="de-DE"/>
            </a:br>
            <a:r>
              <a:rPr b="0" dirty="0" lang="de-DE" sz="1800"/>
              <a:t>Beispiel 12 Meldungen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idx="11" sz="quarter" type="ftr"/>
          </p:nvPr>
        </p:nvSpPr>
        <p:spPr/>
        <p:txBody>
          <a:bodyPr/>
          <a:lstStyle/>
          <a:p>
            <a:r>
              <a:rPr lang="de-DE"/>
              <a:t>Geringfügige Beschäftigungen und Midijobs – Stand April 2026</a:t>
            </a:r>
            <a:endParaRPr dirty="0" lang="de-DE"/>
          </a:p>
        </p:txBody>
      </p:sp>
      <p:sp>
        <p:nvSpPr>
          <p:cNvPr id="9" name="Rechteck 8"/>
          <p:cNvSpPr/>
          <p:nvPr/>
        </p:nvSpPr>
        <p:spPr>
          <a:xfrm>
            <a:off x="86698" y="4892751"/>
            <a:ext cx="3321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b="1" dirty="0" lang="de-DE" sz="800">
                <a:solidFill>
                  <a:srgbClr val="00A0E3"/>
                </a:solidFill>
              </a:rPr>
              <a:t>41</a:t>
            </a:r>
            <a:endParaRPr dirty="0"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F3BB7A78-C318-4919-9A5D-9ECC94C38650}"/>
              </a:ext>
            </a:extLst>
          </p:cNvPr>
          <p:cNvSpPr/>
          <p:nvPr/>
        </p:nvSpPr>
        <p:spPr>
          <a:xfrm>
            <a:off x="215900" y="1286163"/>
            <a:ext cx="5605661" cy="85378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 bIns="9525" lIns="9525" numCol="1" rIns="9525" rtlCol="0" spcCol="1270" spcFirstLastPara="0" tIns="9525" vert="horz" wrap="square">
            <a:noAutofit/>
          </a:bodyPr>
          <a:lstStyle/>
          <a:p>
            <a:pPr indent="-285750" marL="285750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400">
                <a:solidFill>
                  <a:schemeClr val="tx1"/>
                </a:solidFill>
              </a:rPr>
              <a:t>Beschäftigung als Verkäuferin (GKV) </a:t>
            </a:r>
          </a:p>
          <a:p>
            <a:pPr indent="-285750" marL="285750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400">
                <a:solidFill>
                  <a:schemeClr val="tx1"/>
                </a:solidFill>
              </a:rPr>
              <a:t>AG A (Hauptbeschäftigung) 	       1.800 EUR/mtl.</a:t>
            </a:r>
          </a:p>
          <a:p>
            <a:pPr indent="-285750" marL="285750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400">
                <a:solidFill>
                  <a:schemeClr val="tx1"/>
                </a:solidFill>
              </a:rPr>
              <a:t>AG B (Minijob) 			          300 EUR/mtl.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3E73638D-73BA-4B64-84D1-2374B931C11E}"/>
              </a:ext>
            </a:extLst>
          </p:cNvPr>
          <p:cNvSpPr/>
          <p:nvPr/>
        </p:nvSpPr>
        <p:spPr>
          <a:xfrm>
            <a:off x="215899" y="3003550"/>
            <a:ext cx="5605661" cy="129698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 bIns="9525" lIns="9525" numCol="1" rIns="9525" rtlCol="0" spcCol="1270" spcFirstLastPara="0" tIns="9525" vert="horz" wrap="square">
            <a:noAutofit/>
          </a:bodyPr>
          <a:lstStyle/>
          <a:p>
            <a:pPr indent="-285750" marL="285750">
              <a:buClr>
                <a:srgbClr val="00A0E3"/>
              </a:buClr>
              <a:buFont charset="2" panose="05000000000000000000" pitchFamily="2" typeface="Wingdings"/>
              <a:buChar char="§"/>
            </a:pPr>
            <a:endParaRPr dirty="0" lang="de-DE" sz="1100">
              <a:solidFill>
                <a:schemeClr val="tx1"/>
              </a:solidFill>
            </a:endParaRPr>
          </a:p>
        </p:txBody>
      </p:sp>
      <p:graphicFrame>
        <p:nvGraphicFramePr>
          <p:cNvPr id="14" name="Tabelle 13">
            <a:extLst>
              <a:ext uri="{FF2B5EF4-FFF2-40B4-BE49-F238E27FC236}">
                <a16:creationId xmlns:a16="http://schemas.microsoft.com/office/drawing/2014/main" id="{6CB39AF2-84A7-49F0-A13C-888C69607F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4703711"/>
              </p:ext>
            </p:extLst>
          </p:nvPr>
        </p:nvGraphicFramePr>
        <p:xfrm>
          <a:off x="287958" y="3232973"/>
          <a:ext cx="5544517" cy="802080"/>
        </p:xfrm>
        <a:graphic>
          <a:graphicData uri="http://schemas.openxmlformats.org/drawingml/2006/table">
            <a:tbl>
              <a:tblPr bandRow="1" firstRow="1">
                <a:tableStyleId>{2D5ABB26-0587-4C30-8999-92F81FD0307C}</a:tableStyleId>
              </a:tblPr>
              <a:tblGrid>
                <a:gridCol w="14400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80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80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80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80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36880">
                <a:tc>
                  <a:txBody>
                    <a:bodyPr/>
                    <a:lstStyle/>
                    <a:p>
                      <a:pPr algn="l" defTabSz="914400" eaLnBrk="1" fontAlgn="auto" hangingPunct="1" indent="0" latinLnBrk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b="1" dirty="0" lang="de-DE" sz="1400">
                        <a:solidFill>
                          <a:schemeClr val="bg1"/>
                        </a:solidFill>
                      </a:endParaRPr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dirty="0" lang="de-DE" sz="1400"/>
                        <a:t>KV</a:t>
                      </a:r>
                      <a:endParaRPr b="1" dirty="0" lang="de-DE" sz="1400">
                        <a:solidFill>
                          <a:schemeClr val="bg1"/>
                        </a:solidFill>
                      </a:endParaRPr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dirty="0" lang="de-DE" sz="1400"/>
                        <a:t>RV</a:t>
                      </a:r>
                      <a:endParaRPr b="1" dirty="0" lang="de-DE" sz="1400">
                        <a:solidFill>
                          <a:schemeClr val="bg1"/>
                        </a:solidFill>
                      </a:endParaRPr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dirty="0" lang="de-DE" sz="1400"/>
                        <a:t>ALV</a:t>
                      </a:r>
                      <a:endParaRPr b="1" dirty="0" lang="de-DE" sz="1400">
                        <a:solidFill>
                          <a:schemeClr val="bg1"/>
                        </a:solidFill>
                      </a:endParaRPr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dirty="0" lang="de-DE" sz="1400"/>
                        <a:t>PV</a:t>
                      </a:r>
                      <a:endParaRPr b="1" dirty="0" lang="de-DE" sz="1400">
                        <a:solidFill>
                          <a:schemeClr val="bg1"/>
                        </a:solidFill>
                      </a:endParaRPr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dirty="0" lang="de-DE" sz="1400"/>
                        <a:t>Personengruppe</a:t>
                      </a:r>
                      <a:endParaRPr b="1" dirty="0" lang="de-DE" sz="1400">
                        <a:solidFill>
                          <a:schemeClr val="bg1"/>
                        </a:solidFill>
                      </a:endParaRPr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6880">
                <a:tc>
                  <a:txBody>
                    <a:bodyPr/>
                    <a:lstStyle/>
                    <a:p>
                      <a:r>
                        <a:rPr dirty="0" lang="de-DE" sz="1400"/>
                        <a:t>AG A</a:t>
                      </a:r>
                      <a:endParaRPr b="0" dirty="0" lang="de-DE" sz="1400"/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lang="de-DE" sz="1400"/>
                        <a:t>1</a:t>
                      </a:r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lang="de-DE" sz="1400"/>
                        <a:t>1</a:t>
                      </a:r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lang="de-DE" sz="1400"/>
                        <a:t>1</a:t>
                      </a:r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lang="de-DE" sz="1400"/>
                        <a:t>1</a:t>
                      </a:r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lang="de-DE" sz="1400"/>
                        <a:t>101</a:t>
                      </a:r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6880">
                <a:tc>
                  <a:txBody>
                    <a:bodyPr/>
                    <a:lstStyle/>
                    <a:p>
                      <a:r>
                        <a:rPr dirty="0" lang="de-DE" sz="1400"/>
                        <a:t>AG</a:t>
                      </a:r>
                      <a:r>
                        <a:rPr baseline="0" dirty="0" lang="de-DE" sz="1400"/>
                        <a:t> B</a:t>
                      </a:r>
                      <a:endParaRPr b="0" dirty="0" lang="de-DE" sz="1400"/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lang="de-DE" sz="1400"/>
                        <a:t>6</a:t>
                      </a:r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lang="de-DE" sz="1400"/>
                        <a:t>1</a:t>
                      </a:r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lang="de-DE" sz="1400"/>
                        <a:t>0</a:t>
                      </a:r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lang="de-DE" sz="1400"/>
                        <a:t>0</a:t>
                      </a:r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lang="de-DE" sz="1400"/>
                        <a:t>109</a:t>
                      </a:r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3565523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1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10"/>
      <p:bldP animBg="1" grpId="0" spid="13"/>
    </p:bldLst>
  </p:timing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idx="11" sz="quarter" type="ftr"/>
          </p:nvPr>
        </p:nvSpPr>
        <p:spPr/>
        <p:txBody>
          <a:bodyPr/>
          <a:lstStyle/>
          <a:p>
            <a:r>
              <a:rPr lang="de-DE"/>
              <a:t>Geringfügige Beschäftigungen und Midijobs – Stand April 2026</a:t>
            </a:r>
            <a:endParaRPr dirty="0" lang="de-DE"/>
          </a:p>
        </p:txBody>
      </p:sp>
      <p:pic>
        <p:nvPicPr>
          <p:cNvPr id="14" name="Bildplatzhalter 13">
            <a:extLst>
              <a:ext uri="{FF2B5EF4-FFF2-40B4-BE49-F238E27FC236}">
                <a16:creationId xmlns:a16="http://schemas.microsoft.com/office/drawing/2014/main" id="{586AF4CE-BCF9-47E7-AB79-8036DCCA763F}"/>
              </a:ext>
            </a:extLst>
          </p:cNvPr>
          <p:cNvPicPr>
            <a:picLocks noChangeAspect="1" noGrp="1"/>
          </p:cNvPicPr>
          <p:nvPr>
            <p:ph idx="14" sz="quarter" type="pic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894" r="22894"/>
          <a:stretch/>
        </p:blipFill>
        <p:spPr>
          <a:xfrm>
            <a:off x="6262577" y="1286164"/>
            <a:ext cx="2809986" cy="3457575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lang="de-DE"/>
              <a:t>Geringfügig entlohnte Beschäftigungen</a:t>
            </a:r>
            <a:br>
              <a:rPr dirty="0" lang="de-DE"/>
            </a:br>
            <a:r>
              <a:rPr b="0" dirty="0" lang="de-DE" sz="1800"/>
              <a:t>Beispiel 13 Meldungen</a:t>
            </a:r>
            <a:endParaRPr b="0" dirty="0" lang="de-DE"/>
          </a:p>
        </p:txBody>
      </p:sp>
      <p:sp>
        <p:nvSpPr>
          <p:cNvPr id="9" name="Rechteck 8"/>
          <p:cNvSpPr/>
          <p:nvPr/>
        </p:nvSpPr>
        <p:spPr>
          <a:xfrm>
            <a:off x="86698" y="4892751"/>
            <a:ext cx="3321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b="1" dirty="0" lang="de-DE" sz="800">
                <a:solidFill>
                  <a:srgbClr val="00A0E3"/>
                </a:solidFill>
              </a:rPr>
              <a:t>42</a:t>
            </a:r>
            <a:endParaRPr dirty="0"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A0F57CAB-35C6-494B-ADC1-46FC05E36D5F}"/>
              </a:ext>
            </a:extLst>
          </p:cNvPr>
          <p:cNvSpPr/>
          <p:nvPr/>
        </p:nvSpPr>
        <p:spPr>
          <a:xfrm>
            <a:off x="215900" y="1286163"/>
            <a:ext cx="5605661" cy="85378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 bIns="9525" lIns="9525" numCol="1" rIns="9525" rtlCol="0" spcCol="1270" spcFirstLastPara="0" tIns="9525" vert="horz" wrap="square">
            <a:noAutofit/>
          </a:bodyPr>
          <a:lstStyle/>
          <a:p>
            <a:pPr indent="-285750" marL="285750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400">
                <a:solidFill>
                  <a:schemeClr val="tx1"/>
                </a:solidFill>
              </a:rPr>
              <a:t>A, Tätigkeit als Reinigungskraft, 	         800 EUR/mtl.</a:t>
            </a:r>
          </a:p>
          <a:p>
            <a:pPr indent="-285750" marL="285750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400">
                <a:solidFill>
                  <a:schemeClr val="tx1"/>
                </a:solidFill>
              </a:rPr>
              <a:t>B, geringfügige Beschäftigung 1 (ab 1.6.),  320 EUR/mtl.</a:t>
            </a:r>
          </a:p>
          <a:p>
            <a:pPr indent="-285750" marL="285750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400">
                <a:solidFill>
                  <a:schemeClr val="tx1"/>
                </a:solidFill>
              </a:rPr>
              <a:t>C, geringfügige Beschäftigung 2 (ab 1.9.),  280 EUR/mtl.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FF65A813-D429-4EB1-BFD4-090DD0DB7A41}"/>
              </a:ext>
            </a:extLst>
          </p:cNvPr>
          <p:cNvSpPr/>
          <p:nvPr/>
        </p:nvSpPr>
        <p:spPr>
          <a:xfrm>
            <a:off x="204707" y="2571750"/>
            <a:ext cx="5605661" cy="217481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t" anchorCtr="0" bIns="9525" lIns="9525" numCol="1" rIns="9525" rtlCol="0" spcCol="1270" spcFirstLastPara="0" tIns="9525" vert="horz" wrap="square">
            <a:noAutofit/>
          </a:bodyPr>
          <a:lstStyle/>
          <a:p>
            <a:pPr>
              <a:buClr>
                <a:srgbClr val="00A0E3"/>
              </a:buClr>
            </a:pPr>
            <a:r>
              <a:rPr dirty="0" lang="de-DE" sz="1400">
                <a:solidFill>
                  <a:schemeClr val="tx1"/>
                </a:solidFill>
              </a:rPr>
              <a:t>Beurteilung ab 1.9.</a:t>
            </a:r>
          </a:p>
          <a:p>
            <a:pPr>
              <a:buClr>
                <a:srgbClr val="00A0E3"/>
              </a:buClr>
            </a:pPr>
            <a:endParaRPr dirty="0" lang="de-DE" sz="1400">
              <a:solidFill>
                <a:schemeClr val="tx1"/>
              </a:solidFill>
            </a:endParaRPr>
          </a:p>
          <a:p>
            <a:pPr>
              <a:buClr>
                <a:srgbClr val="00A0E3"/>
              </a:buClr>
            </a:pPr>
            <a:endParaRPr dirty="0" lang="de-DE" sz="1400">
              <a:solidFill>
                <a:schemeClr val="tx1"/>
              </a:solidFill>
            </a:endParaRPr>
          </a:p>
          <a:p>
            <a:pPr>
              <a:buClr>
                <a:srgbClr val="00A0E3"/>
              </a:buClr>
            </a:pPr>
            <a:endParaRPr dirty="0" lang="de-DE" sz="1400">
              <a:solidFill>
                <a:schemeClr val="tx1"/>
              </a:solidFill>
            </a:endParaRPr>
          </a:p>
          <a:p>
            <a:pPr>
              <a:buClr>
                <a:srgbClr val="00A0E3"/>
              </a:buClr>
            </a:pPr>
            <a:endParaRPr dirty="0" lang="de-DE" sz="1400">
              <a:solidFill>
                <a:schemeClr val="tx1"/>
              </a:solidFill>
            </a:endParaRPr>
          </a:p>
          <a:p>
            <a:pPr>
              <a:buClr>
                <a:srgbClr val="00A0E3"/>
              </a:buClr>
            </a:pPr>
            <a:endParaRPr dirty="0" lang="de-DE" sz="1400">
              <a:solidFill>
                <a:schemeClr val="tx1"/>
              </a:solidFill>
            </a:endParaRPr>
          </a:p>
          <a:p>
            <a:pPr>
              <a:buClr>
                <a:srgbClr val="00A0E3"/>
              </a:buClr>
            </a:pPr>
            <a:r>
              <a:rPr dirty="0" lang="de-DE" sz="1400">
                <a:solidFill>
                  <a:schemeClr val="tx1"/>
                </a:solidFill>
              </a:rPr>
              <a:t>B ist als erste Nebenbeschäftigung geringfügig entlohnt,</a:t>
            </a:r>
            <a:br>
              <a:rPr dirty="0" lang="de-DE" sz="1400">
                <a:solidFill>
                  <a:schemeClr val="tx1"/>
                </a:solidFill>
              </a:rPr>
            </a:br>
            <a:r>
              <a:rPr dirty="0" lang="de-DE" sz="1400">
                <a:solidFill>
                  <a:schemeClr val="tx1"/>
                </a:solidFill>
              </a:rPr>
              <a:t>C ist mit Hauptbeschäftigung A zusammenzurechnen. Versicherungspflicht in KV, PV, RV (ALV keine Zusammenrechnung)</a:t>
            </a:r>
          </a:p>
        </p:txBody>
      </p:sp>
      <p:graphicFrame>
        <p:nvGraphicFramePr>
          <p:cNvPr id="12" name="Tabelle 11">
            <a:extLst>
              <a:ext uri="{FF2B5EF4-FFF2-40B4-BE49-F238E27FC236}">
                <a16:creationId xmlns:a16="http://schemas.microsoft.com/office/drawing/2014/main" id="{F99D26ED-1B1A-4CD3-BA5C-D94D22C4E0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4010385"/>
              </p:ext>
            </p:extLst>
          </p:nvPr>
        </p:nvGraphicFramePr>
        <p:xfrm>
          <a:off x="236645" y="2787774"/>
          <a:ext cx="5532312" cy="1069440"/>
        </p:xfrm>
        <a:graphic>
          <a:graphicData uri="http://schemas.openxmlformats.org/drawingml/2006/table">
            <a:tbl>
              <a:tblPr bandRow="1" firstRow="1">
                <a:tableStyleId>{2D5ABB26-0587-4C30-8999-92F81FD0307C}</a:tableStyleId>
              </a:tblPr>
              <a:tblGrid>
                <a:gridCol w="3477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20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20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20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20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40158">
                  <a:extLst>
                    <a:ext uri="{9D8B030D-6E8A-4147-A177-3AD203B41FA5}">
                      <a16:colId xmlns:a16="http://schemas.microsoft.com/office/drawing/2014/main" val="2279661366"/>
                    </a:ext>
                  </a:extLst>
                </a:gridCol>
              </a:tblGrid>
              <a:tr h="236880">
                <a:tc>
                  <a:txBody>
                    <a:bodyPr/>
                    <a:lstStyle/>
                    <a:p>
                      <a:pPr algn="l" defTabSz="914400" eaLnBrk="1" fontAlgn="auto" hangingPunct="1" indent="0" latinLnBrk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b="1" dirty="0" lang="de-DE" sz="1400">
                        <a:solidFill>
                          <a:schemeClr val="bg1"/>
                        </a:solidFill>
                      </a:endParaRPr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dirty="0" lang="de-DE" sz="1400"/>
                        <a:t>KV</a:t>
                      </a:r>
                      <a:endParaRPr b="1" dirty="0" lang="de-DE" sz="1400">
                        <a:solidFill>
                          <a:schemeClr val="bg1"/>
                        </a:solidFill>
                      </a:endParaRPr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dirty="0" lang="de-DE" sz="1400"/>
                        <a:t>RV</a:t>
                      </a:r>
                      <a:endParaRPr b="1" dirty="0" lang="de-DE" sz="1400">
                        <a:solidFill>
                          <a:schemeClr val="bg1"/>
                        </a:solidFill>
                      </a:endParaRPr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dirty="0" lang="de-DE" sz="1400"/>
                        <a:t>ALV</a:t>
                      </a:r>
                      <a:endParaRPr b="1" dirty="0" lang="de-DE" sz="1400">
                        <a:solidFill>
                          <a:schemeClr val="bg1"/>
                        </a:solidFill>
                      </a:endParaRPr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dirty="0" lang="de-DE" sz="1400"/>
                        <a:t>PV</a:t>
                      </a:r>
                      <a:endParaRPr b="1" dirty="0" lang="de-DE" sz="1400">
                        <a:solidFill>
                          <a:schemeClr val="bg1"/>
                        </a:solidFill>
                      </a:endParaRPr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defTabSz="914400" eaLnBrk="1" fontAlgn="auto" hangingPunct="1" indent="0" latinLnBrk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dirty="0" lang="de-DE" sz="1400"/>
                        <a:t>Personengruppe</a:t>
                      </a:r>
                      <a:endParaRPr b="1" dirty="0" lang="de-DE" sz="1400">
                        <a:solidFill>
                          <a:schemeClr val="bg1"/>
                        </a:solidFill>
                      </a:endParaRPr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defTabSz="914400" eaLnBrk="1" fontAlgn="auto" hangingPunct="1" indent="0" latinLnBrk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dirty="0" kern="1200" lang="de-DE" sz="14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Meldungen an</a:t>
                      </a:r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6880">
                <a:tc>
                  <a:txBody>
                    <a:bodyPr/>
                    <a:lstStyle/>
                    <a:p>
                      <a:r>
                        <a:rPr baseline="0" dirty="0" lang="de-DE" sz="1400"/>
                        <a:t>A</a:t>
                      </a:r>
                      <a:endParaRPr b="0" dirty="0" lang="de-DE" sz="1400"/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kern="1200" lang="de-DE" sz="14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kern="1200" lang="de-DE" sz="14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kern="1200" lang="de-DE" sz="14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kern="1200" lang="de-DE" sz="14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kern="1200" lang="de-DE" sz="14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101</a:t>
                      </a:r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kern="1200" lang="de-DE" sz="14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KK</a:t>
                      </a:r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6880">
                <a:tc>
                  <a:txBody>
                    <a:bodyPr/>
                    <a:lstStyle/>
                    <a:p>
                      <a:r>
                        <a:rPr b="0" dirty="0" lang="de-DE" sz="1400"/>
                        <a:t>B</a:t>
                      </a:r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kern="1200" lang="de-DE" sz="14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kern="1200" lang="de-DE" sz="14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kern="1200" lang="de-DE" sz="14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kern="1200" lang="de-DE" sz="14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kern="1200" lang="de-DE" sz="14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109</a:t>
                      </a:r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kern="1200" lang="de-DE" sz="14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MJ-Zentrale</a:t>
                      </a:r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61193719"/>
                  </a:ext>
                </a:extLst>
              </a:tr>
              <a:tr h="236880">
                <a:tc>
                  <a:txBody>
                    <a:bodyPr/>
                    <a:lstStyle/>
                    <a:p>
                      <a:r>
                        <a:rPr b="0" dirty="0" lang="de-DE" sz="1400"/>
                        <a:t>C</a:t>
                      </a:r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kern="1200" lang="de-DE" sz="14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kern="1200" lang="de-DE" sz="14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kern="1200" lang="de-DE" sz="14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kern="1200" lang="de-DE" sz="14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kern="1200" lang="de-DE" sz="14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101</a:t>
                      </a:r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kern="1200" lang="de-DE" sz="14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KK</a:t>
                      </a:r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499133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7092429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1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10"/>
      <p:bldP animBg="1" grpId="0" spid="11"/>
    </p:bldLst>
  </p:timing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idx="11" sz="quarter" type="ftr"/>
          </p:nvPr>
        </p:nvSpPr>
        <p:spPr/>
        <p:txBody>
          <a:bodyPr/>
          <a:lstStyle/>
          <a:p>
            <a:r>
              <a:rPr lang="de-DE"/>
              <a:t>Geringfügige Beschäftigungen und Midijobs – Stand April 2026</a:t>
            </a:r>
            <a:endParaRPr dirty="0" lang="de-DE"/>
          </a:p>
        </p:txBody>
      </p:sp>
      <p:pic>
        <p:nvPicPr>
          <p:cNvPr id="14" name="Bildplatzhalter 13">
            <a:extLst>
              <a:ext uri="{FF2B5EF4-FFF2-40B4-BE49-F238E27FC236}">
                <a16:creationId xmlns:a16="http://schemas.microsoft.com/office/drawing/2014/main" id="{586AF4CE-BCF9-47E7-AB79-8036DCCA763F}"/>
              </a:ext>
            </a:extLst>
          </p:cNvPr>
          <p:cNvPicPr>
            <a:picLocks noChangeAspect="1" noGrp="1"/>
          </p:cNvPicPr>
          <p:nvPr>
            <p:ph idx="14" sz="quarter" type="pic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894" r="22894"/>
          <a:stretch/>
        </p:blipFill>
        <p:spPr>
          <a:xfrm>
            <a:off x="6262577" y="1286164"/>
            <a:ext cx="2809986" cy="3457575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lang="de-DE"/>
              <a:t>Geringfügig entlohnte Beschäftigungen</a:t>
            </a:r>
            <a:br>
              <a:rPr dirty="0" lang="de-DE"/>
            </a:br>
            <a:r>
              <a:rPr b="0" dirty="0" lang="de-DE" sz="1800"/>
              <a:t>Beispiel 14 Meldungen</a:t>
            </a:r>
            <a:endParaRPr b="0" dirty="0" lang="de-DE"/>
          </a:p>
        </p:txBody>
      </p:sp>
      <p:sp>
        <p:nvSpPr>
          <p:cNvPr id="9" name="Rechteck 8"/>
          <p:cNvSpPr/>
          <p:nvPr/>
        </p:nvSpPr>
        <p:spPr>
          <a:xfrm>
            <a:off x="86698" y="4892751"/>
            <a:ext cx="3321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b="1" dirty="0" lang="de-DE" sz="800">
                <a:solidFill>
                  <a:srgbClr val="00A0E3"/>
                </a:solidFill>
              </a:rPr>
              <a:t>43</a:t>
            </a:r>
            <a:endParaRPr dirty="0"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A0F57CAB-35C6-494B-ADC1-46FC05E36D5F}"/>
              </a:ext>
            </a:extLst>
          </p:cNvPr>
          <p:cNvSpPr/>
          <p:nvPr/>
        </p:nvSpPr>
        <p:spPr>
          <a:xfrm>
            <a:off x="215900" y="1286163"/>
            <a:ext cx="5605661" cy="85378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 bIns="9525" lIns="9525" numCol="1" rIns="9525" rtlCol="0" spcCol="1270" spcFirstLastPara="0" tIns="9525" vert="horz" wrap="square">
            <a:noAutofit/>
          </a:bodyPr>
          <a:lstStyle/>
          <a:p>
            <a:pPr indent="-285750" marL="285750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200">
                <a:solidFill>
                  <a:schemeClr val="tx1"/>
                </a:solidFill>
              </a:rPr>
              <a:t>A, Tätigkeit als Beamter (PKV-versichert),           4.200 EUR/mtl.</a:t>
            </a:r>
          </a:p>
          <a:p>
            <a:pPr indent="-285750" marL="285750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200">
                <a:solidFill>
                  <a:schemeClr val="tx1"/>
                </a:solidFill>
              </a:rPr>
              <a:t>B, gewerbliche Teilzeittätigkeit, 	          	           800 EUR/mtl.</a:t>
            </a:r>
          </a:p>
          <a:p>
            <a:pPr indent="-285750" marL="285750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200">
                <a:solidFill>
                  <a:schemeClr val="tx1"/>
                </a:solidFill>
              </a:rPr>
              <a:t>C, Tätigkeit als Buchhalter, 	          	           600 EUR/mtl.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FF65A813-D429-4EB1-BFD4-090DD0DB7A41}"/>
              </a:ext>
            </a:extLst>
          </p:cNvPr>
          <p:cNvSpPr/>
          <p:nvPr/>
        </p:nvSpPr>
        <p:spPr>
          <a:xfrm>
            <a:off x="204707" y="2571750"/>
            <a:ext cx="5605661" cy="217481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t" anchorCtr="0" bIns="9525" lIns="9525" numCol="1" rIns="9525" rtlCol="0" spcCol="1270" spcFirstLastPara="0" tIns="9525" vert="horz" wrap="square">
            <a:noAutofit/>
          </a:bodyPr>
          <a:lstStyle/>
          <a:p>
            <a:pPr>
              <a:buClr>
                <a:srgbClr val="00A0E3"/>
              </a:buClr>
            </a:pPr>
            <a:endParaRPr dirty="0" lang="de-DE" sz="1200">
              <a:solidFill>
                <a:schemeClr val="tx1"/>
              </a:solidFill>
            </a:endParaRPr>
          </a:p>
          <a:p>
            <a:pPr>
              <a:buClr>
                <a:srgbClr val="00A0E3"/>
              </a:buClr>
            </a:pPr>
            <a:endParaRPr dirty="0" lang="de-DE" sz="1200">
              <a:solidFill>
                <a:schemeClr val="tx1"/>
              </a:solidFill>
            </a:endParaRPr>
          </a:p>
          <a:p>
            <a:pPr>
              <a:buClr>
                <a:srgbClr val="00A0E3"/>
              </a:buClr>
            </a:pPr>
            <a:endParaRPr dirty="0" lang="de-DE" sz="1200">
              <a:solidFill>
                <a:schemeClr val="tx1"/>
              </a:solidFill>
            </a:endParaRPr>
          </a:p>
          <a:p>
            <a:pPr>
              <a:buClr>
                <a:srgbClr val="00A0E3"/>
              </a:buClr>
            </a:pPr>
            <a:endParaRPr dirty="0" lang="de-DE" sz="1200">
              <a:solidFill>
                <a:schemeClr val="tx1"/>
              </a:solidFill>
            </a:endParaRPr>
          </a:p>
          <a:p>
            <a:pPr>
              <a:buClr>
                <a:srgbClr val="00A0E3"/>
              </a:buClr>
            </a:pPr>
            <a:endParaRPr dirty="0" lang="de-DE" sz="1200">
              <a:solidFill>
                <a:schemeClr val="tx1"/>
              </a:solidFill>
            </a:endParaRPr>
          </a:p>
          <a:p>
            <a:pPr>
              <a:buClr>
                <a:srgbClr val="00A0E3"/>
              </a:buClr>
            </a:pPr>
            <a:endParaRPr dirty="0" lang="de-DE" sz="1200">
              <a:solidFill>
                <a:schemeClr val="tx1"/>
              </a:solidFill>
            </a:endParaRPr>
          </a:p>
          <a:p>
            <a:pPr marL="87313">
              <a:buClr>
                <a:srgbClr val="00A0E3"/>
              </a:buClr>
            </a:pPr>
            <a:r>
              <a:rPr b="1" dirty="0" lang="de-DE" sz="1200">
                <a:solidFill>
                  <a:schemeClr val="tx1"/>
                </a:solidFill>
              </a:rPr>
              <a:t>B</a:t>
            </a:r>
            <a:r>
              <a:rPr dirty="0" lang="de-DE" sz="1200">
                <a:solidFill>
                  <a:schemeClr val="tx1"/>
                </a:solidFill>
              </a:rPr>
              <a:t> wegen Beamtenstatus (KV + PV: Versicherungsfreiheit, RV + ALV: Versicherungspflicht) </a:t>
            </a:r>
            <a:br>
              <a:rPr dirty="0" lang="de-DE" sz="1200">
                <a:solidFill>
                  <a:schemeClr val="tx1"/>
                </a:solidFill>
              </a:rPr>
            </a:br>
            <a:r>
              <a:rPr b="1" dirty="0" lang="de-DE" sz="1200">
                <a:solidFill>
                  <a:schemeClr val="tx1"/>
                </a:solidFill>
              </a:rPr>
              <a:t>C</a:t>
            </a:r>
            <a:r>
              <a:rPr dirty="0" lang="de-DE" sz="1200">
                <a:solidFill>
                  <a:schemeClr val="tx1"/>
                </a:solidFill>
              </a:rPr>
              <a:t> geringfügig entlohnte Beschäftigung =&gt; RV-Pflicht, KV-/PV-Freiheit wg. PKV, zusätzlich ALV-frei, weil </a:t>
            </a:r>
            <a:r>
              <a:rPr b="1" dirty="0" lang="de-DE" sz="1200">
                <a:solidFill>
                  <a:schemeClr val="tx1"/>
                </a:solidFill>
              </a:rPr>
              <a:t>keine</a:t>
            </a:r>
            <a:r>
              <a:rPr dirty="0" lang="de-DE" sz="1200">
                <a:solidFill>
                  <a:schemeClr val="tx1"/>
                </a:solidFill>
              </a:rPr>
              <a:t> Zusammenrechnung mit A oder B</a:t>
            </a:r>
          </a:p>
        </p:txBody>
      </p:sp>
      <p:graphicFrame>
        <p:nvGraphicFramePr>
          <p:cNvPr id="12" name="Tabelle 11">
            <a:extLst>
              <a:ext uri="{FF2B5EF4-FFF2-40B4-BE49-F238E27FC236}">
                <a16:creationId xmlns:a16="http://schemas.microsoft.com/office/drawing/2014/main" id="{F99D26ED-1B1A-4CD3-BA5C-D94D22C4E0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3198095"/>
              </p:ext>
            </p:extLst>
          </p:nvPr>
        </p:nvGraphicFramePr>
        <p:xfrm>
          <a:off x="204707" y="2587984"/>
          <a:ext cx="5532312" cy="947520"/>
        </p:xfrm>
        <a:graphic>
          <a:graphicData uri="http://schemas.openxmlformats.org/drawingml/2006/table">
            <a:tbl>
              <a:tblPr bandRow="1" firstRow="1">
                <a:tableStyleId>{2D5ABB26-0587-4C30-8999-92F81FD0307C}</a:tableStyleId>
              </a:tblPr>
              <a:tblGrid>
                <a:gridCol w="3477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20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20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20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20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40158">
                  <a:extLst>
                    <a:ext uri="{9D8B030D-6E8A-4147-A177-3AD203B41FA5}">
                      <a16:colId xmlns:a16="http://schemas.microsoft.com/office/drawing/2014/main" val="2279661366"/>
                    </a:ext>
                  </a:extLst>
                </a:gridCol>
              </a:tblGrid>
              <a:tr h="236880">
                <a:tc>
                  <a:txBody>
                    <a:bodyPr/>
                    <a:lstStyle/>
                    <a:p>
                      <a:pPr algn="l" defTabSz="914400" eaLnBrk="1" fontAlgn="auto" hangingPunct="1" indent="0" latinLnBrk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b="1" dirty="0" lang="de-DE" sz="1200">
                        <a:solidFill>
                          <a:schemeClr val="bg1"/>
                        </a:solidFill>
                      </a:endParaRPr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dirty="0" lang="de-DE" sz="1200"/>
                        <a:t>KV</a:t>
                      </a:r>
                      <a:endParaRPr b="1" dirty="0" lang="de-DE" sz="1200">
                        <a:solidFill>
                          <a:schemeClr val="bg1"/>
                        </a:solidFill>
                      </a:endParaRPr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dirty="0" lang="de-DE" sz="1200"/>
                        <a:t>RV</a:t>
                      </a:r>
                      <a:endParaRPr b="1" dirty="0" lang="de-DE" sz="1200">
                        <a:solidFill>
                          <a:schemeClr val="bg1"/>
                        </a:solidFill>
                      </a:endParaRPr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dirty="0" lang="de-DE" sz="1200"/>
                        <a:t>ALV</a:t>
                      </a:r>
                      <a:endParaRPr b="1" dirty="0" lang="de-DE" sz="1200">
                        <a:solidFill>
                          <a:schemeClr val="bg1"/>
                        </a:solidFill>
                      </a:endParaRPr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dirty="0" lang="de-DE" sz="1200"/>
                        <a:t>PV</a:t>
                      </a:r>
                      <a:endParaRPr b="1" dirty="0" lang="de-DE" sz="1200">
                        <a:solidFill>
                          <a:schemeClr val="bg1"/>
                        </a:solidFill>
                      </a:endParaRPr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defTabSz="914400" eaLnBrk="1" fontAlgn="auto" hangingPunct="1" indent="0" latinLnBrk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dirty="0" lang="de-DE" sz="1200"/>
                        <a:t>Personengruppe</a:t>
                      </a:r>
                      <a:endParaRPr b="1" dirty="0" lang="de-DE" sz="1200">
                        <a:solidFill>
                          <a:schemeClr val="bg1"/>
                        </a:solidFill>
                      </a:endParaRPr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defTabSz="914400" eaLnBrk="1" fontAlgn="auto" hangingPunct="1" indent="0" latinLnBrk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dirty="0" kern="1200" lang="de-DE" sz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Meldungen an</a:t>
                      </a:r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6880">
                <a:tc>
                  <a:txBody>
                    <a:bodyPr/>
                    <a:lstStyle/>
                    <a:p>
                      <a:r>
                        <a:rPr dirty="0" lang="de-DE" sz="1200"/>
                        <a:t>A</a:t>
                      </a:r>
                      <a:endParaRPr b="0" dirty="0" lang="de-DE" sz="1200"/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dirty="0" kern="1200" lang="de-DE" sz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versicherungsfrei</a:t>
                      </a:r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dirty="0" kern="1200" lang="de-DE" sz="14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dirty="0" kern="1200" lang="de-DE" sz="14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dirty="0" kern="1200" lang="de-DE" sz="14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dirty="0" kern="1200" lang="de-DE" sz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dirty="0" kern="1200" lang="de-DE" sz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6880">
                <a:tc>
                  <a:txBody>
                    <a:bodyPr/>
                    <a:lstStyle/>
                    <a:p>
                      <a:r>
                        <a:rPr baseline="0" dirty="0" lang="de-DE" sz="1200"/>
                        <a:t>B</a:t>
                      </a:r>
                      <a:endParaRPr b="0" dirty="0" lang="de-DE" sz="1200"/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kern="1200" lang="de-DE" sz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kern="1200" lang="de-DE" sz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kern="1200" lang="de-DE" sz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kern="1200" lang="de-DE" sz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kern="1200" lang="de-DE" sz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101</a:t>
                      </a:r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kern="1200" lang="de-DE" sz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KK</a:t>
                      </a:r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6880">
                <a:tc>
                  <a:txBody>
                    <a:bodyPr/>
                    <a:lstStyle/>
                    <a:p>
                      <a:r>
                        <a:rPr b="0" dirty="0" lang="de-DE" sz="1200"/>
                        <a:t>C</a:t>
                      </a:r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kern="1200" lang="de-DE" sz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kern="1200" lang="de-DE" sz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kern="1200" lang="de-DE" sz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kern="1200" lang="de-DE" sz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kern="1200" lang="de-DE" sz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109</a:t>
                      </a:r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kern="1200" lang="de-DE" sz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MJ-Zentrale</a:t>
                      </a:r>
                    </a:p>
                  </a:txBody>
                  <a:tcPr marB="27000" marL="81000" marR="81000" marT="27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611937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2969125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1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10"/>
      <p:bldP animBg="1" grpId="0" spid="11"/>
    </p:bldLst>
  </p:timing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idx="11" sz="quarter" type="ftr"/>
          </p:nvPr>
        </p:nvSpPr>
        <p:spPr/>
        <p:txBody>
          <a:bodyPr/>
          <a:lstStyle/>
          <a:p>
            <a:r>
              <a:rPr lang="de-DE"/>
              <a:t>Geringfügige Beschäftigungen und Midijobs – Stand April 2026</a:t>
            </a:r>
            <a:endParaRPr dirty="0" lang="de-DE"/>
          </a:p>
        </p:txBody>
      </p:sp>
      <p:sp>
        <p:nvSpPr>
          <p:cNvPr id="4" name="Inhaltsplatzhalter 3"/>
          <p:cNvSpPr>
            <a:spLocks noGrp="1"/>
          </p:cNvSpPr>
          <p:nvPr>
            <p:ph idx="13" sz="quarter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lang="de-DE"/>
              <a:t>Mtl. Entgelt, Beschäftigungsdauer, regelmäßige wöchentliche Arbeitszeit und tatsächlich geleistete Arbeitsstunden</a:t>
            </a:r>
          </a:p>
          <a:p>
            <a:r>
              <a:rPr dirty="0" lang="de-DE"/>
              <a:t>Erklärung über weitere Beschäftigungen sowie Bestätigung der Anzeige</a:t>
            </a:r>
          </a:p>
          <a:p>
            <a:r>
              <a:rPr dirty="0" lang="de-DE"/>
              <a:t>Bescheid über die Feststellung von SV-Pflicht (Minijob-Zentrale/RV-Träger)</a:t>
            </a:r>
          </a:p>
          <a:p>
            <a:r>
              <a:rPr dirty="0" lang="de-DE"/>
              <a:t>Antrag auf RV-Pflicht-Befreiung (Eingangsdatum; Achtung: Besonderheiten bei Verspätung beachten!)</a:t>
            </a:r>
          </a:p>
          <a:p>
            <a:r>
              <a:rPr dirty="0" lang="de-DE"/>
              <a:t>Antrag auf Aufhebung der Befreiung von der RV-Pflicht (Eingangsdatum!)</a:t>
            </a:r>
          </a:p>
          <a:p>
            <a:r>
              <a:rPr dirty="0" lang="de-DE"/>
              <a:t>Nachweis über bestehende private KV im In- und Ausland zur Bestätigung der Nichtzahlung von KV-Pauschalbeiträgen</a:t>
            </a:r>
          </a:p>
          <a:p>
            <a:r>
              <a:rPr dirty="0" lang="de-DE"/>
              <a:t>Aufzeichnungen nach Mindestlohngesetz: Beginn, Ende und Dauer der täglichen Arbeitszeit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lang="de-DE"/>
              <a:t>Geringfügig entlohnte Beschäftigungen</a:t>
            </a:r>
            <a:br>
              <a:rPr dirty="0" lang="de-DE"/>
            </a:br>
            <a:r>
              <a:rPr b="0" dirty="0" lang="de-DE" sz="1800"/>
              <a:t>Entgeltunterlagen</a:t>
            </a:r>
            <a:endParaRPr b="0" dirty="0" lang="de-DE"/>
          </a:p>
        </p:txBody>
      </p:sp>
      <p:sp>
        <p:nvSpPr>
          <p:cNvPr id="6" name="Rechteck 5"/>
          <p:cNvSpPr/>
          <p:nvPr/>
        </p:nvSpPr>
        <p:spPr>
          <a:xfrm>
            <a:off x="86698" y="4892751"/>
            <a:ext cx="3321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b="1" dirty="0" lang="de-DE" sz="800">
                <a:solidFill>
                  <a:srgbClr val="00A0E3"/>
                </a:solidFill>
              </a:rPr>
              <a:t>44</a:t>
            </a:r>
            <a:endParaRPr dirty="0" lang="de-DE"/>
          </a:p>
        </p:txBody>
      </p:sp>
    </p:spTree>
    <p:extLst>
      <p:ext uri="{BB962C8B-B14F-4D97-AF65-F5344CB8AC3E}">
        <p14:creationId xmlns:p14="http://schemas.microsoft.com/office/powerpoint/2010/main" val="4182396744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>
                      <p:stCondLst>
                        <p:cond delay="indefinite"/>
                      </p:stCondLst>
                      <p:childTnLst>
                        <p:par>
                          <p:cTn fill="hold" id="12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>
                      <p:stCondLst>
                        <p:cond delay="indefinite"/>
                      </p:stCondLst>
                      <p:childTnLst>
                        <p:par>
                          <p:cTn fill="hold" id="16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7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9">
                      <p:stCondLst>
                        <p:cond delay="indefinite"/>
                      </p:stCondLst>
                      <p:childTnLst>
                        <p:par>
                          <p:cTn fill="hold" id="2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1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3">
                      <p:stCondLst>
                        <p:cond delay="indefinite"/>
                      </p:stCondLst>
                      <p:childTnLst>
                        <p:par>
                          <p:cTn fill="hold" id="2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7">
                      <p:stCondLst>
                        <p:cond delay="indefinite"/>
                      </p:stCondLst>
                      <p:childTnLst>
                        <p:par>
                          <p:cTn fill="hold" id="2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grpId="0" spid="4"/>
    </p:bld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Gewinkelte Verbindung 32"/>
          <p:cNvCxnSpPr/>
          <p:nvPr/>
        </p:nvCxnSpPr>
        <p:spPr>
          <a:xfrm flipH="1" rot="16200000">
            <a:off x="4944336" y="1347547"/>
            <a:ext cx="1884996" cy="2346446"/>
          </a:xfrm>
          <a:prstGeom prst="bentConnector3">
            <a:avLst/>
          </a:prstGeom>
          <a:ln w="28575">
            <a:solidFill>
              <a:schemeClr val="accent1"/>
            </a:solidFill>
            <a:headEnd len="med" type="none" w="med"/>
            <a:tailEnd len="med" type="non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ußzeilenplatzhalter 1"/>
          <p:cNvSpPr>
            <a:spLocks noGrp="1"/>
          </p:cNvSpPr>
          <p:nvPr>
            <p:ph idx="11" sz="quarter" type="ftr"/>
          </p:nvPr>
        </p:nvSpPr>
        <p:spPr/>
        <p:txBody>
          <a:bodyPr/>
          <a:lstStyle/>
          <a:p>
            <a:r>
              <a:rPr lang="de-DE"/>
              <a:t>Geringfügige Beschäftigungen und Midijobs – Stand April 2026</a:t>
            </a:r>
            <a:endParaRPr dirty="0"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lang="de-DE"/>
              <a:t>Geringfügige Beschäftigungen</a:t>
            </a:r>
            <a:br>
              <a:rPr dirty="0" lang="de-DE"/>
            </a:br>
            <a:endParaRPr dirty="0" lang="de-DE"/>
          </a:p>
        </p:txBody>
      </p:sp>
      <p:sp>
        <p:nvSpPr>
          <p:cNvPr id="5" name="Rechteck 4"/>
          <p:cNvSpPr/>
          <p:nvPr/>
        </p:nvSpPr>
        <p:spPr>
          <a:xfrm>
            <a:off x="86698" y="4892751"/>
            <a:ext cx="25840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b="1" dirty="0" lang="de-DE" sz="800">
                <a:solidFill>
                  <a:srgbClr val="00A0E3"/>
                </a:solidFill>
              </a:rPr>
              <a:t>1</a:t>
            </a:r>
            <a:endParaRPr dirty="0" lang="de-DE"/>
          </a:p>
        </p:txBody>
      </p:sp>
      <p:sp>
        <p:nvSpPr>
          <p:cNvPr id="30" name="Rechteck 29"/>
          <p:cNvSpPr/>
          <p:nvPr/>
        </p:nvSpPr>
        <p:spPr>
          <a:xfrm>
            <a:off x="2366904" y="1273095"/>
            <a:ext cx="4680000" cy="540000"/>
          </a:xfrm>
          <a:prstGeom prst="rect">
            <a:avLst/>
          </a:prstGeom>
          <a:solidFill>
            <a:schemeClr val="accent4">
              <a:lumMod val="5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 bIns="45720" compatLnSpc="1" forceAA="0" fromWordArt="0" horzOverflow="overflow" lIns="91440" numCol="1" rIns="91440" rot="0" rtlCol="0" spcCol="0" spcFirstLastPara="0" tIns="45720" vert="horz" vertOverflow="overflow" wrap="square">
            <a:prstTxWarp prst="textNoShape">
              <a:avLst/>
            </a:prstTxWarp>
            <a:noAutofit/>
          </a:bodyPr>
          <a:lstStyle/>
          <a:p>
            <a:pPr algn="ctr">
              <a:lnSpc>
                <a:spcPct val="120000"/>
              </a:lnSpc>
              <a:buClr>
                <a:schemeClr val="accent1"/>
              </a:buClr>
            </a:pPr>
            <a:r>
              <a:rPr dirty="0" lang="de-DE" sz="1400">
                <a:solidFill>
                  <a:schemeClr val="bg1"/>
                </a:solidFill>
              </a:rPr>
              <a:t>Eine Beschäftigung kann geringfügig sein</a:t>
            </a:r>
          </a:p>
        </p:txBody>
      </p:sp>
      <p:sp>
        <p:nvSpPr>
          <p:cNvPr id="31" name="Rechteck 30"/>
          <p:cNvSpPr/>
          <p:nvPr/>
        </p:nvSpPr>
        <p:spPr>
          <a:xfrm>
            <a:off x="591338" y="3227001"/>
            <a:ext cx="3240000" cy="1260000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 bIns="45720" compatLnSpc="1" forceAA="0" fromWordArt="0" horzOverflow="overflow" lIns="91440" numCol="1" rIns="91440" rot="0" rtlCol="0" spcCol="0" spcFirstLastPara="0" tIns="45720" vert="horz" vertOverflow="overflow" wrap="square">
            <a:prstTxWarp prst="textNoShape">
              <a:avLst/>
            </a:prstTxWarp>
            <a:noAutofit/>
          </a:bodyPr>
          <a:lstStyle/>
          <a:p>
            <a:pPr algn="ctr">
              <a:lnSpc>
                <a:spcPct val="120000"/>
              </a:lnSpc>
              <a:buClr>
                <a:schemeClr val="accent1"/>
              </a:buClr>
            </a:pPr>
            <a:r>
              <a:rPr dirty="0" lang="de-DE" sz="1400">
                <a:solidFill>
                  <a:schemeClr val="bg1"/>
                </a:solidFill>
              </a:rPr>
              <a:t>wegen geringer Höhe des Arbeitsentgelts (geringfügig entlohnte Beschäftigung, auch Minijob genannt)</a:t>
            </a:r>
          </a:p>
        </p:txBody>
      </p:sp>
      <p:cxnSp>
        <p:nvCxnSpPr>
          <p:cNvPr id="32" name="Gewinkelte Verbindung 31"/>
          <p:cNvCxnSpPr>
            <a:stCxn id="30" idx="2"/>
            <a:endCxn id="31" idx="0"/>
          </p:cNvCxnSpPr>
          <p:nvPr/>
        </p:nvCxnSpPr>
        <p:spPr>
          <a:xfrm rot="5400000">
            <a:off x="2752168" y="1272265"/>
            <a:ext cx="1413906" cy="2495566"/>
          </a:xfrm>
          <a:prstGeom prst="bentConnector3">
            <a:avLst/>
          </a:prstGeom>
          <a:ln w="28575">
            <a:solidFill>
              <a:schemeClr val="accent1"/>
            </a:solidFill>
            <a:headEnd len="med" type="none" w="med"/>
            <a:tailEnd len="med" type="non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hteck 33"/>
          <p:cNvSpPr/>
          <p:nvPr/>
        </p:nvSpPr>
        <p:spPr>
          <a:xfrm>
            <a:off x="5433350" y="3219822"/>
            <a:ext cx="3240000" cy="1260000"/>
          </a:xfrm>
          <a:prstGeom prst="rect">
            <a:avLst/>
          </a:prstGeom>
          <a:solidFill>
            <a:schemeClr val="accent4">
              <a:lumMod val="2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 bIns="45720" compatLnSpc="1" forceAA="0" fromWordArt="0" horzOverflow="overflow" lIns="91440" numCol="1" rIns="91440" rot="0" rtlCol="0" spcCol="0" spcFirstLastPara="0" tIns="45720" vert="horz" vertOverflow="overflow" wrap="square">
            <a:prstTxWarp prst="textNoShape">
              <a:avLst/>
            </a:prstTxWarp>
            <a:noAutofit/>
          </a:bodyPr>
          <a:lstStyle/>
          <a:p>
            <a:pPr algn="ctr">
              <a:lnSpc>
                <a:spcPct val="120000"/>
              </a:lnSpc>
              <a:buClr>
                <a:schemeClr val="accent1"/>
              </a:buClr>
            </a:pPr>
            <a:r>
              <a:rPr dirty="0" lang="de-DE" sz="1400">
                <a:solidFill>
                  <a:schemeClr val="bg1"/>
                </a:solidFill>
              </a:rPr>
              <a:t>wegen kurzer Dauer</a:t>
            </a:r>
            <a:br>
              <a:rPr dirty="0" lang="de-DE" sz="1400">
                <a:solidFill>
                  <a:schemeClr val="bg1"/>
                </a:solidFill>
              </a:rPr>
            </a:br>
            <a:r>
              <a:rPr dirty="0" lang="de-DE" sz="1400">
                <a:solidFill>
                  <a:schemeClr val="bg1"/>
                </a:solidFill>
              </a:rPr>
              <a:t>(kurzfristige Beschäftigung)</a:t>
            </a:r>
          </a:p>
        </p:txBody>
      </p:sp>
    </p:spTree>
    <p:extLst>
      <p:ext uri="{BB962C8B-B14F-4D97-AF65-F5344CB8AC3E}">
        <p14:creationId xmlns:p14="http://schemas.microsoft.com/office/powerpoint/2010/main" val="3795028328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11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3">
                      <p:stCondLst>
                        <p:cond delay="indefinite"/>
                      </p:stCondLst>
                      <p:childTnLst>
                        <p:par>
                          <p:cTn fill="hold" id="14">
                            <p:stCondLst>
                              <p:cond delay="0"/>
                            </p:stCondLst>
                            <p:childTnLst>
                              <p:par>
                                <p:cTn fill="hold" id="1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17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30"/>
      <p:bldP animBg="1" grpId="0" spid="31"/>
      <p:bldP animBg="1" grpId="0" spid="34"/>
    </p:bldLst>
  </p:timing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/>
          <p:cNvPicPr>
            <a:picLocks noChangeAspect="1" noGrp="1"/>
          </p:cNvPicPr>
          <p:nvPr>
            <p:ph idx="14" sz="quarter" type="pic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8569" t="28569"/>
          <a:stretch/>
        </p:blipFill>
        <p:spPr/>
      </p:pic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tabLst>
                <a:tab algn="l" pos="3293269"/>
              </a:tabLst>
            </a:pPr>
            <a:r>
              <a:rPr dirty="0" lang="de-DE"/>
              <a:t>Rentner in</a:t>
            </a:r>
            <a:br>
              <a:rPr dirty="0" lang="de-DE"/>
            </a:br>
            <a:r>
              <a:rPr dirty="0" lang="de-DE"/>
              <a:t>Minijobs</a:t>
            </a:r>
          </a:p>
        </p:txBody>
      </p:sp>
      <p:sp>
        <p:nvSpPr>
          <p:cNvPr id="4" name="Textplatzhalter 3"/>
          <p:cNvSpPr>
            <a:spLocks noGrp="1"/>
          </p:cNvSpPr>
          <p:nvPr>
            <p:ph idx="16" sz="quarter" type="body"/>
          </p:nvPr>
        </p:nvSpPr>
        <p:spPr/>
        <p:txBody>
          <a:bodyPr/>
          <a:lstStyle/>
          <a:p>
            <a:r>
              <a:rPr dirty="0" lang="de-DE"/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1287081645"/>
      </p:ext>
    </p:extLst>
  </p:cSld>
  <p:clrMapOvr>
    <a:masterClrMapping/>
  </p:clrMapOvr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idx="11" sz="quarter" type="ftr"/>
          </p:nvPr>
        </p:nvSpPr>
        <p:spPr/>
        <p:txBody>
          <a:bodyPr/>
          <a:lstStyle/>
          <a:p>
            <a:r>
              <a:rPr lang="de-DE"/>
              <a:t>Geringfügige Beschäftigungen und Midijobs – Stand April 2026</a:t>
            </a:r>
            <a:endParaRPr dirty="0"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lang="de-DE"/>
              <a:t>Rentner in Minijobs</a:t>
            </a:r>
            <a:br>
              <a:rPr dirty="0" lang="de-DE"/>
            </a:br>
            <a:r>
              <a:rPr b="0" dirty="0" lang="de-DE" sz="1800"/>
              <a:t>Versicherungsstatus beschäftigter Altersvollrentner in der RV</a:t>
            </a:r>
            <a:endParaRPr b="0" dirty="0" lang="de-DE"/>
          </a:p>
        </p:txBody>
      </p:sp>
      <p:sp>
        <p:nvSpPr>
          <p:cNvPr id="7" name="Rechteck 6"/>
          <p:cNvSpPr/>
          <p:nvPr/>
        </p:nvSpPr>
        <p:spPr>
          <a:xfrm>
            <a:off x="86698" y="4892751"/>
            <a:ext cx="3321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b="1" dirty="0" lang="de-DE" sz="800">
                <a:solidFill>
                  <a:srgbClr val="00A0E3"/>
                </a:solidFill>
              </a:rPr>
              <a:t>45</a:t>
            </a:r>
            <a:endParaRPr dirty="0" lang="de-DE"/>
          </a:p>
        </p:txBody>
      </p:sp>
      <p:sp>
        <p:nvSpPr>
          <p:cNvPr id="4" name="Pfeil: nach rechts 3">
            <a:extLst>
              <a:ext uri="{FF2B5EF4-FFF2-40B4-BE49-F238E27FC236}">
                <a16:creationId xmlns:a16="http://schemas.microsoft.com/office/drawing/2014/main" id="{F4015E3A-E1F5-2550-3FA6-1247B8A0B3A4}"/>
              </a:ext>
            </a:extLst>
          </p:cNvPr>
          <p:cNvSpPr>
            <a:spLocks noChangeAspect="1"/>
          </p:cNvSpPr>
          <p:nvPr/>
        </p:nvSpPr>
        <p:spPr>
          <a:xfrm>
            <a:off x="571914" y="1851670"/>
            <a:ext cx="2611757" cy="1293679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t" anchorCtr="0" bIns="72000" compatLnSpc="1" forceAA="0" fromWordArt="0" horzOverflow="overflow" lIns="108000" numCol="1" rIns="72000" rot="0" rtlCol="0" spcCol="0" spcFirstLastPara="0" tIns="72000" vert="horz" vertOverflow="overflow" wrap="square">
            <a:prstTxWarp prst="textNoShape">
              <a:avLst/>
            </a:prstTxWarp>
            <a:noAutofit/>
          </a:bodyPr>
          <a:lstStyle/>
          <a:p>
            <a:pPr algn="l">
              <a:buClr>
                <a:srgbClr val="00A0E3"/>
              </a:buClr>
            </a:pPr>
            <a:endParaRPr b="0" dirty="0" err="1" lang="de-DE" sz="140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7CEFB22-0D82-0E0A-32B4-1CB0A28A9654}"/>
              </a:ext>
            </a:extLst>
          </p:cNvPr>
          <p:cNvSpPr txBox="1"/>
          <p:nvPr/>
        </p:nvSpPr>
        <p:spPr>
          <a:xfrm>
            <a:off x="3187685" y="1851670"/>
            <a:ext cx="5471154" cy="2448868"/>
          </a:xfrm>
          <a:prstGeom prst="rect">
            <a:avLst/>
          </a:prstGeom>
          <a:noFill/>
        </p:spPr>
        <p:txBody>
          <a:bodyPr bIns="36000" lIns="72000" rIns="72000" rtlCol="0" tIns="36000" wrap="none">
            <a:noAutofit/>
          </a:bodyPr>
          <a:lstStyle/>
          <a:p>
            <a:pPr indent="-180975" lvl="0" marL="180975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600">
                <a:effectLst/>
                <a:ea charset="0" panose="02020603050405020304" pitchFamily="18" typeface="Times New Roman"/>
                <a:cs charset="0" panose="02020603050405020304" pitchFamily="18" typeface="Times New Roman"/>
              </a:rPr>
              <a:t>RV-Pflicht </a:t>
            </a:r>
          </a:p>
          <a:p>
            <a:pPr indent="-180975" lvl="0" marL="180975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600">
                <a:effectLst/>
                <a:ea charset="0" panose="02020603050405020304" pitchFamily="18" typeface="Times New Roman"/>
                <a:cs charset="0" panose="02020603050405020304" pitchFamily="18" typeface="Times New Roman"/>
              </a:rPr>
              <a:t>AG übernimmt Beiträge i.H.v. 15 % </a:t>
            </a:r>
          </a:p>
          <a:p>
            <a:pPr indent="-180975" lvl="0" marL="180975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600">
                <a:effectLst/>
                <a:ea charset="0" panose="02020603050405020304" pitchFamily="18" typeface="Times New Roman"/>
                <a:cs charset="0" panose="02020603050405020304" pitchFamily="18" typeface="Times New Roman"/>
              </a:rPr>
              <a:t>AN trägt Differenz bis zum Beitragssatz </a:t>
            </a:r>
            <a:br>
              <a:rPr dirty="0" lang="de-DE" sz="1600">
                <a:effectLst/>
                <a:ea charset="0" panose="02020603050405020304" pitchFamily="18" typeface="Times New Roman"/>
                <a:cs charset="0" panose="02020603050405020304" pitchFamily="18" typeface="Times New Roman"/>
              </a:rPr>
            </a:br>
            <a:r>
              <a:rPr dirty="0" lang="de-DE" sz="1600">
                <a:effectLst/>
                <a:ea charset="0" panose="02020603050405020304" pitchFamily="18" typeface="Times New Roman"/>
                <a:cs charset="0" panose="02020603050405020304" pitchFamily="18" typeface="Times New Roman"/>
              </a:rPr>
              <a:t>von 18,6 % (2026)</a:t>
            </a:r>
          </a:p>
          <a:p>
            <a:pPr indent="-180975" lvl="0" marL="180975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600">
                <a:effectLst/>
                <a:ea charset="0" panose="02020603050405020304" pitchFamily="18" typeface="Times New Roman"/>
                <a:cs charset="0" panose="02020603050405020304" pitchFamily="18" typeface="Times New Roman"/>
              </a:rPr>
              <a:t>Möglichkeit der Befreiung von der RV-Pflicht </a:t>
            </a:r>
            <a:br>
              <a:rPr dirty="0" lang="de-DE" sz="1600">
                <a:effectLst/>
                <a:ea charset="0" panose="02020603050405020304" pitchFamily="18" typeface="Times New Roman"/>
                <a:cs charset="0" panose="02020603050405020304" pitchFamily="18" typeface="Times New Roman"/>
              </a:rPr>
            </a:br>
            <a:r>
              <a:rPr dirty="0" lang="de-DE" sz="1600">
                <a:effectLst/>
                <a:ea charset="0" panose="02020603050405020304" pitchFamily="18" typeface="Times New Roman"/>
                <a:cs charset="0" panose="02020603050405020304" pitchFamily="18" typeface="Times New Roman"/>
              </a:rPr>
              <a:t>auf Antrag und Nichtzahlung des AN-Eigenanteils</a:t>
            </a:r>
          </a:p>
          <a:p>
            <a:pPr indent="-180975" lvl="0" marL="180975">
              <a:buClr>
                <a:srgbClr val="00A0E3"/>
              </a:buClr>
              <a:buFont charset="2" panose="05000000000000000000" pitchFamily="2" typeface="Wingdings"/>
              <a:buChar char="§"/>
            </a:pPr>
            <a:endParaRPr dirty="0" lang="de-DE" sz="1600">
              <a:effectLst/>
              <a:ea charset="0" panose="02020603050405020304" pitchFamily="18" typeface="Times New Roman"/>
              <a:cs charset="0" panose="02020603050405020304" pitchFamily="18" typeface="Times New Roman"/>
            </a:endParaRPr>
          </a:p>
          <a:p>
            <a:pPr indent="-180975" lvl="0" marL="180975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600">
                <a:ea charset="0" panose="02020603050405020304" pitchFamily="18" typeface="Times New Roman"/>
                <a:cs charset="0" panose="02020603050405020304" pitchFamily="18" typeface="Times New Roman"/>
              </a:rPr>
              <a:t>Zusätzlich ab 1.7.2026: einmalige Möglichkeit der </a:t>
            </a:r>
            <a:br>
              <a:rPr dirty="0" lang="de-DE" sz="1600">
                <a:ea charset="0" panose="02020603050405020304" pitchFamily="18" typeface="Times New Roman"/>
                <a:cs charset="0" panose="02020603050405020304" pitchFamily="18" typeface="Times New Roman"/>
              </a:rPr>
            </a:br>
            <a:r>
              <a:rPr dirty="0" lang="de-DE" sz="1600">
                <a:ea charset="0" panose="02020603050405020304" pitchFamily="18" typeface="Times New Roman"/>
                <a:cs charset="0" panose="02020603050405020304" pitchFamily="18" typeface="Times New Roman"/>
              </a:rPr>
              <a:t>Aufhebung der Befreiung von der RV-Pflicht</a:t>
            </a:r>
            <a:endParaRPr dirty="0" lang="de-DE" sz="1600">
              <a:effectLst/>
              <a:ea charset="0" panose="02020603050405020304" pitchFamily="18" typeface="Times New Roman"/>
              <a:cs charset="0" panose="02020603050405020304" pitchFamily="18" typeface="Times New Roman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0319BBA-378D-C881-ECE9-32BACC83EBFF}"/>
              </a:ext>
            </a:extLst>
          </p:cNvPr>
          <p:cNvSpPr txBox="1"/>
          <p:nvPr/>
        </p:nvSpPr>
        <p:spPr>
          <a:xfrm>
            <a:off x="445477" y="2234572"/>
            <a:ext cx="2376488" cy="611589"/>
          </a:xfrm>
          <a:prstGeom prst="rect">
            <a:avLst/>
          </a:prstGeom>
          <a:noFill/>
        </p:spPr>
        <p:txBody>
          <a:bodyPr bIns="36000" lIns="72000" rIns="72000" rtlCol="0" tIns="36000" wrap="none">
            <a:noAutofit/>
          </a:bodyPr>
          <a:lstStyle/>
          <a:p>
            <a:pPr algn="ctr">
              <a:buClr>
                <a:srgbClr val="00A0E3"/>
              </a:buClr>
            </a:pPr>
            <a:r>
              <a:rPr b="1" dirty="0" lang="de-DE" sz="1600">
                <a:solidFill>
                  <a:schemeClr val="accent2"/>
                </a:solidFill>
              </a:rPr>
              <a:t>Vor</a:t>
            </a:r>
            <a:r>
              <a:rPr dirty="0" lang="de-DE" sz="1600">
                <a:solidFill>
                  <a:schemeClr val="accent2"/>
                </a:solidFill>
              </a:rPr>
              <a:t> </a:t>
            </a:r>
            <a:r>
              <a:rPr dirty="0" lang="de-DE" sz="1600">
                <a:solidFill>
                  <a:schemeClr val="bg1"/>
                </a:solidFill>
              </a:rPr>
              <a:t>Erreichen der </a:t>
            </a:r>
            <a:br>
              <a:rPr dirty="0" lang="de-DE" sz="1600">
                <a:solidFill>
                  <a:schemeClr val="bg1"/>
                </a:solidFill>
              </a:rPr>
            </a:br>
            <a:r>
              <a:rPr dirty="0" lang="de-DE" sz="1600">
                <a:solidFill>
                  <a:schemeClr val="bg1"/>
                </a:solidFill>
              </a:rPr>
              <a:t>Regelaltersgrenze</a:t>
            </a:r>
          </a:p>
        </p:txBody>
      </p:sp>
    </p:spTree>
    <p:extLst>
      <p:ext uri="{BB962C8B-B14F-4D97-AF65-F5344CB8AC3E}">
        <p14:creationId xmlns:p14="http://schemas.microsoft.com/office/powerpoint/2010/main" val="3453248205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9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2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3">
                      <p:stCondLst>
                        <p:cond delay="indefinite"/>
                      </p:stCondLst>
                      <p:childTnLst>
                        <p:par>
                          <p:cTn fill="hold" id="14">
                            <p:stCondLst>
                              <p:cond delay="0"/>
                            </p:stCondLst>
                            <p:childTnLst>
                              <p:par>
                                <p:cTn fill="hold" id="1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7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9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21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23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4"/>
      <p:bldP grpId="0" spid="8"/>
    </p:bldLst>
  </p:timing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idx="11" sz="quarter" type="ftr"/>
          </p:nvPr>
        </p:nvSpPr>
        <p:spPr/>
        <p:txBody>
          <a:bodyPr/>
          <a:lstStyle/>
          <a:p>
            <a:r>
              <a:rPr lang="de-DE"/>
              <a:t>Geringfügige Beschäftigungen und Midijobs – Stand April 2026</a:t>
            </a:r>
            <a:endParaRPr dirty="0"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lang="de-DE"/>
              <a:t>Rentner in Minijobs</a:t>
            </a:r>
            <a:br>
              <a:rPr dirty="0" lang="de-DE"/>
            </a:br>
            <a:r>
              <a:rPr b="0" dirty="0" lang="de-DE" sz="1800"/>
              <a:t>Versicherungsstatus beschäftigter Altersvollrentner in der RV</a:t>
            </a:r>
            <a:endParaRPr b="0" dirty="0" lang="de-DE"/>
          </a:p>
        </p:txBody>
      </p:sp>
      <p:sp>
        <p:nvSpPr>
          <p:cNvPr id="7" name="Rechteck 6"/>
          <p:cNvSpPr/>
          <p:nvPr/>
        </p:nvSpPr>
        <p:spPr>
          <a:xfrm>
            <a:off x="86698" y="4892751"/>
            <a:ext cx="3321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b="1" dirty="0" lang="de-DE" sz="800">
                <a:solidFill>
                  <a:srgbClr val="00A0E3"/>
                </a:solidFill>
              </a:rPr>
              <a:t>46</a:t>
            </a:r>
            <a:endParaRPr dirty="0" lang="de-DE"/>
          </a:p>
        </p:txBody>
      </p:sp>
      <p:sp>
        <p:nvSpPr>
          <p:cNvPr id="4" name="Pfeil: nach rechts 3">
            <a:extLst>
              <a:ext uri="{FF2B5EF4-FFF2-40B4-BE49-F238E27FC236}">
                <a16:creationId xmlns:a16="http://schemas.microsoft.com/office/drawing/2014/main" id="{F4015E3A-E1F5-2550-3FA6-1247B8A0B3A4}"/>
              </a:ext>
            </a:extLst>
          </p:cNvPr>
          <p:cNvSpPr>
            <a:spLocks noChangeAspect="1"/>
          </p:cNvSpPr>
          <p:nvPr/>
        </p:nvSpPr>
        <p:spPr>
          <a:xfrm>
            <a:off x="571914" y="1851670"/>
            <a:ext cx="2611757" cy="1293679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t" anchorCtr="0" bIns="72000" compatLnSpc="1" forceAA="0" fromWordArt="0" horzOverflow="overflow" lIns="108000" numCol="1" rIns="72000" rot="0" rtlCol="0" spcCol="0" spcFirstLastPara="0" tIns="72000" vert="horz" vertOverflow="overflow" wrap="square">
            <a:prstTxWarp prst="textNoShape">
              <a:avLst/>
            </a:prstTxWarp>
            <a:noAutofit/>
          </a:bodyPr>
          <a:lstStyle/>
          <a:p>
            <a:pPr algn="l">
              <a:buClr>
                <a:srgbClr val="00A0E3"/>
              </a:buClr>
            </a:pPr>
            <a:endParaRPr b="0" dirty="0" err="1" lang="de-DE" sz="140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7CEFB22-0D82-0E0A-32B4-1CB0A28A9654}"/>
              </a:ext>
            </a:extLst>
          </p:cNvPr>
          <p:cNvSpPr txBox="1"/>
          <p:nvPr/>
        </p:nvSpPr>
        <p:spPr>
          <a:xfrm>
            <a:off x="3187685" y="1851670"/>
            <a:ext cx="5093012" cy="2015480"/>
          </a:xfrm>
          <a:prstGeom prst="rect">
            <a:avLst/>
          </a:prstGeom>
          <a:noFill/>
        </p:spPr>
        <p:txBody>
          <a:bodyPr bIns="36000" lIns="72000" rIns="72000" rtlCol="0" tIns="36000" wrap="none">
            <a:noAutofit/>
          </a:bodyPr>
          <a:lstStyle/>
          <a:p>
            <a:pPr indent="-180975" lvl="0" marL="180975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600">
                <a:effectLst/>
                <a:ea charset="0" panose="02020603050405020304" pitchFamily="18" typeface="Times New Roman"/>
                <a:cs charset="0" panose="02020603050405020304" pitchFamily="18" typeface="Times New Roman"/>
              </a:rPr>
              <a:t>RV-Freiheit </a:t>
            </a:r>
          </a:p>
          <a:p>
            <a:pPr indent="-180975" lvl="0" marL="180975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600">
                <a:effectLst/>
                <a:ea charset="0" panose="02020603050405020304" pitchFamily="18" typeface="Times New Roman"/>
                <a:cs charset="0" panose="02020603050405020304" pitchFamily="18" typeface="Times New Roman"/>
              </a:rPr>
              <a:t>AG übernimmt Beiträge i.H.v. 15 % </a:t>
            </a:r>
            <a:endParaRPr dirty="0" lang="de-DE" sz="1600">
              <a:ea charset="0" panose="02020603050405020304" pitchFamily="18" typeface="Times New Roman"/>
              <a:cs charset="0" panose="02020603050405020304" pitchFamily="18" typeface="Times New Roman"/>
            </a:endParaRPr>
          </a:p>
          <a:p>
            <a:pPr indent="-180975" lvl="0" marL="180975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600">
                <a:effectLst/>
                <a:ea charset="0" panose="02020603050405020304" pitchFamily="18" typeface="Times New Roman"/>
                <a:cs charset="0" panose="02020603050405020304" pitchFamily="18" typeface="Times New Roman"/>
              </a:rPr>
              <a:t>Möglichkeit der Erklärung des Verzichts </a:t>
            </a:r>
            <a:br>
              <a:rPr dirty="0" lang="de-DE" sz="1600">
                <a:effectLst/>
                <a:ea charset="0" panose="02020603050405020304" pitchFamily="18" typeface="Times New Roman"/>
                <a:cs charset="0" panose="02020603050405020304" pitchFamily="18" typeface="Times New Roman"/>
              </a:rPr>
            </a:br>
            <a:r>
              <a:rPr dirty="0" lang="de-DE" sz="1600">
                <a:effectLst/>
                <a:ea charset="0" panose="02020603050405020304" pitchFamily="18" typeface="Times New Roman"/>
                <a:cs charset="0" panose="02020603050405020304" pitchFamily="18" typeface="Times New Roman"/>
              </a:rPr>
              <a:t>auf die RV-Freiheit zwecks Erwerbs weiterer </a:t>
            </a:r>
            <a:br>
              <a:rPr dirty="0" lang="de-DE" sz="1600">
                <a:effectLst/>
                <a:ea charset="0" panose="02020603050405020304" pitchFamily="18" typeface="Times New Roman"/>
                <a:cs charset="0" panose="02020603050405020304" pitchFamily="18" typeface="Times New Roman"/>
              </a:rPr>
            </a:br>
            <a:r>
              <a:rPr dirty="0" lang="de-DE" sz="1600">
                <a:effectLst/>
                <a:ea charset="0" panose="02020603050405020304" pitchFamily="18" typeface="Times New Roman"/>
                <a:cs charset="0" panose="02020603050405020304" pitchFamily="18" typeface="Times New Roman"/>
              </a:rPr>
              <a:t>Rentenanwartschaftszeiten</a:t>
            </a:r>
          </a:p>
          <a:p>
            <a:pPr indent="-180975" lvl="0" marL="180975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600">
                <a:effectLst/>
                <a:ea charset="0" panose="02020603050405020304" pitchFamily="18" typeface="Times New Roman"/>
                <a:cs charset="0" panose="02020603050405020304" pitchFamily="18" typeface="Times New Roman"/>
              </a:rPr>
              <a:t>AN trägt dann die Differenz bis zum </a:t>
            </a:r>
            <a:br>
              <a:rPr dirty="0" lang="de-DE" sz="1600">
                <a:effectLst/>
                <a:ea charset="0" panose="02020603050405020304" pitchFamily="18" typeface="Times New Roman"/>
                <a:cs charset="0" panose="02020603050405020304" pitchFamily="18" typeface="Times New Roman"/>
              </a:rPr>
            </a:br>
            <a:r>
              <a:rPr dirty="0" lang="de-DE" sz="1600">
                <a:effectLst/>
                <a:ea charset="0" panose="02020603050405020304" pitchFamily="18" typeface="Times New Roman"/>
                <a:cs charset="0" panose="02020603050405020304" pitchFamily="18" typeface="Times New Roman"/>
              </a:rPr>
              <a:t>Beitragssatz von 18,6 % 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0319BBA-378D-C881-ECE9-32BACC83EBFF}"/>
              </a:ext>
            </a:extLst>
          </p:cNvPr>
          <p:cNvSpPr txBox="1"/>
          <p:nvPr/>
        </p:nvSpPr>
        <p:spPr>
          <a:xfrm>
            <a:off x="445477" y="2234572"/>
            <a:ext cx="2376488" cy="611589"/>
          </a:xfrm>
          <a:prstGeom prst="rect">
            <a:avLst/>
          </a:prstGeom>
          <a:noFill/>
        </p:spPr>
        <p:txBody>
          <a:bodyPr bIns="36000" lIns="72000" rIns="72000" rtlCol="0" tIns="36000" wrap="none">
            <a:noAutofit/>
          </a:bodyPr>
          <a:lstStyle/>
          <a:p>
            <a:pPr algn="ctr">
              <a:buClr>
                <a:srgbClr val="00A0E3"/>
              </a:buClr>
            </a:pPr>
            <a:r>
              <a:rPr b="1" dirty="0" lang="de-DE" sz="1600">
                <a:solidFill>
                  <a:schemeClr val="accent2"/>
                </a:solidFill>
              </a:rPr>
              <a:t>Nach</a:t>
            </a:r>
            <a:r>
              <a:rPr dirty="0" lang="de-DE" sz="1600">
                <a:solidFill>
                  <a:schemeClr val="accent2"/>
                </a:solidFill>
              </a:rPr>
              <a:t> </a:t>
            </a:r>
            <a:r>
              <a:rPr dirty="0" lang="de-DE" sz="1600">
                <a:solidFill>
                  <a:schemeClr val="bg1"/>
                </a:solidFill>
              </a:rPr>
              <a:t>Erreichen der </a:t>
            </a:r>
            <a:br>
              <a:rPr dirty="0" lang="de-DE" sz="1600">
                <a:solidFill>
                  <a:schemeClr val="bg1"/>
                </a:solidFill>
              </a:rPr>
            </a:br>
            <a:r>
              <a:rPr dirty="0" lang="de-DE" sz="1600">
                <a:solidFill>
                  <a:schemeClr val="bg1"/>
                </a:solidFill>
              </a:rPr>
              <a:t>Regelaltersgrenze</a:t>
            </a:r>
          </a:p>
        </p:txBody>
      </p:sp>
    </p:spTree>
    <p:extLst>
      <p:ext uri="{BB962C8B-B14F-4D97-AF65-F5344CB8AC3E}">
        <p14:creationId xmlns:p14="http://schemas.microsoft.com/office/powerpoint/2010/main" val="2824152351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9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2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3">
                      <p:stCondLst>
                        <p:cond delay="indefinite"/>
                      </p:stCondLst>
                      <p:childTnLst>
                        <p:par>
                          <p:cTn fill="hold" id="14">
                            <p:stCondLst>
                              <p:cond delay="0"/>
                            </p:stCondLst>
                            <p:childTnLst>
                              <p:par>
                                <p:cTn fill="hold" id="1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7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9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21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4"/>
      <p:bldP grpId="0" spid="8"/>
    </p:bldLst>
  </p:timing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idx="11" sz="quarter" type="ftr"/>
          </p:nvPr>
        </p:nvSpPr>
        <p:spPr/>
        <p:txBody>
          <a:bodyPr/>
          <a:lstStyle/>
          <a:p>
            <a:r>
              <a:rPr lang="de-DE"/>
              <a:t>Geringfügige Beschäftigungen und Midijobs – Stand April 2026</a:t>
            </a:r>
            <a:endParaRPr dirty="0" lang="de-DE"/>
          </a:p>
        </p:txBody>
      </p:sp>
      <p:sp>
        <p:nvSpPr>
          <p:cNvPr id="5" name="Inhaltsplatzhalter 4"/>
          <p:cNvSpPr>
            <a:spLocks noGrp="1"/>
          </p:cNvSpPr>
          <p:nvPr>
            <p:ph idx="13" sz="quarter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lang="de-DE" sz="1600"/>
              <a:t>Altersrentner müssen </a:t>
            </a:r>
            <a:r>
              <a:rPr b="1" dirty="0" lang="de-DE" sz="1600"/>
              <a:t>keine</a:t>
            </a:r>
            <a:r>
              <a:rPr dirty="0" lang="de-DE" sz="1600"/>
              <a:t> Hinzuverdienstgrenze mehr beachten. </a:t>
            </a:r>
          </a:p>
          <a:p>
            <a:r>
              <a:rPr dirty="0" lang="de-DE" sz="1600"/>
              <a:t>Für andere Rentner, bspw. Erwerbsminderungsrentner, gilt eine Hinzuverdienstgrenze,</a:t>
            </a:r>
          </a:p>
          <a:p>
            <a:pPr lvl="1"/>
            <a:r>
              <a:rPr dirty="0" lang="de-DE" sz="1600"/>
              <a:t>bei Überschreitung Rentenkürzung oder Wegfall der Rente möglich,</a:t>
            </a:r>
          </a:p>
          <a:p>
            <a:pPr lvl="1"/>
            <a:r>
              <a:rPr dirty="0" lang="de-DE" sz="1600"/>
              <a:t>ein Minijob bis zur Geringfügigkeitsgrenze ist aber in der Regel rentenunschädlich.</a:t>
            </a:r>
          </a:p>
          <a:p>
            <a:pPr indent="0" marL="0">
              <a:buNone/>
            </a:pPr>
            <a:r>
              <a:rPr dirty="0" lang="de-DE"/>
              <a:t> </a:t>
            </a:r>
            <a:br>
              <a:rPr dirty="0" lang="de-DE"/>
            </a:br>
            <a:endParaRPr dirty="0"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lang="de-DE"/>
              <a:t>Rentner in Minijobs</a:t>
            </a:r>
            <a:br>
              <a:rPr dirty="0" lang="de-DE"/>
            </a:br>
            <a:r>
              <a:rPr b="0" dirty="0" lang="de-DE" sz="1800"/>
              <a:t>Hinzuverdienstgrenzen</a:t>
            </a:r>
            <a:endParaRPr b="0" dirty="0" lang="de-DE"/>
          </a:p>
        </p:txBody>
      </p:sp>
      <p:sp>
        <p:nvSpPr>
          <p:cNvPr id="11" name="Rechteck 10"/>
          <p:cNvSpPr/>
          <p:nvPr/>
        </p:nvSpPr>
        <p:spPr>
          <a:xfrm>
            <a:off x="86698" y="4892751"/>
            <a:ext cx="3321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b="1" dirty="0" lang="de-DE" sz="800">
                <a:solidFill>
                  <a:srgbClr val="00A0E3"/>
                </a:solidFill>
              </a:rPr>
              <a:t>47</a:t>
            </a:r>
            <a:endParaRPr dirty="0" lang="de-DE"/>
          </a:p>
        </p:txBody>
      </p:sp>
    </p:spTree>
    <p:extLst>
      <p:ext uri="{BB962C8B-B14F-4D97-AF65-F5344CB8AC3E}">
        <p14:creationId xmlns:p14="http://schemas.microsoft.com/office/powerpoint/2010/main" val="2582106293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11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13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grpId="0" spid="5" uiExpand="1"/>
    </p:bldLst>
  </p:timing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idx="11" sz="quarter" type="ftr"/>
          </p:nvPr>
        </p:nvSpPr>
        <p:spPr/>
        <p:txBody>
          <a:bodyPr/>
          <a:lstStyle/>
          <a:p>
            <a:r>
              <a:rPr lang="de-DE"/>
              <a:t>Geringfügige Beschäftigungen und Midijobs – Stand April 2026</a:t>
            </a:r>
            <a:endParaRPr dirty="0" lang="de-DE"/>
          </a:p>
        </p:txBody>
      </p:sp>
      <p:sp>
        <p:nvSpPr>
          <p:cNvPr id="5" name="Inhaltsplatzhalter 4"/>
          <p:cNvSpPr>
            <a:spLocks noGrp="1"/>
          </p:cNvSpPr>
          <p:nvPr>
            <p:ph idx="13" sz="quarter"/>
          </p:nvPr>
        </p:nvSpPr>
        <p:spPr>
          <a:prstGeom prst="rect">
            <a:avLst/>
          </a:prstGeom>
        </p:spPr>
        <p:txBody>
          <a:bodyPr/>
          <a:lstStyle/>
          <a:p>
            <a:pPr indent="0" marL="0">
              <a:buNone/>
            </a:pPr>
            <a:endParaRPr dirty="0" lang="de-DE"/>
          </a:p>
          <a:p>
            <a:pPr indent="0" marL="0">
              <a:buNone/>
            </a:pPr>
            <a:endParaRPr dirty="0" lang="de-DE"/>
          </a:p>
          <a:p>
            <a:pPr indent="0" marL="0">
              <a:buNone/>
            </a:pPr>
            <a:endParaRPr dirty="0" lang="de-DE"/>
          </a:p>
          <a:p>
            <a:pPr indent="0" marL="0">
              <a:buNone/>
            </a:pPr>
            <a:endParaRPr dirty="0" lang="de-DE"/>
          </a:p>
          <a:p>
            <a:pPr indent="0" marL="0">
              <a:buNone/>
            </a:pPr>
            <a:endParaRPr dirty="0"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lang="de-DE"/>
              <a:t>Rentner in Minijobs</a:t>
            </a:r>
            <a:br>
              <a:rPr dirty="0" lang="de-DE"/>
            </a:br>
            <a:r>
              <a:rPr b="0" dirty="0" lang="de-DE" sz="1800"/>
              <a:t>Personengruppen</a:t>
            </a:r>
            <a:endParaRPr b="0" dirty="0" lang="de-DE"/>
          </a:p>
        </p:txBody>
      </p:sp>
      <p:sp>
        <p:nvSpPr>
          <p:cNvPr id="7" name="Rechteck 6"/>
          <p:cNvSpPr/>
          <p:nvPr/>
        </p:nvSpPr>
        <p:spPr>
          <a:xfrm>
            <a:off x="86698" y="4892751"/>
            <a:ext cx="3321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b="1" dirty="0" lang="de-DE" sz="800">
                <a:solidFill>
                  <a:srgbClr val="00A0E3"/>
                </a:solidFill>
              </a:rPr>
              <a:t>48</a:t>
            </a:r>
            <a:endParaRPr dirty="0"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CC38B20-3E39-43B3-86E6-D4C0E021D4D6}"/>
              </a:ext>
            </a:extLst>
          </p:cNvPr>
          <p:cNvSpPr txBox="1"/>
          <p:nvPr/>
        </p:nvSpPr>
        <p:spPr>
          <a:xfrm>
            <a:off x="4537075" y="1276350"/>
            <a:ext cx="4319588" cy="108596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anchor="ctr" bIns="36000" lIns="72000" rIns="72000" rtlCol="0" tIns="36000" wrap="square">
            <a:noAutofit/>
          </a:bodyPr>
          <a:lstStyle/>
          <a:p>
            <a:pPr>
              <a:buClr>
                <a:srgbClr val="00A0E3"/>
              </a:buClr>
            </a:pPr>
            <a:r>
              <a:rPr dirty="0" lang="de-DE" sz="1400">
                <a:solidFill>
                  <a:schemeClr val="bg1"/>
                </a:solidFill>
              </a:rPr>
              <a:t>120 = vers.-pflichtige Altersvollrentner </a:t>
            </a:r>
            <a:r>
              <a:rPr b="1" dirty="0" lang="de-DE" sz="1400">
                <a:solidFill>
                  <a:schemeClr val="bg1"/>
                </a:solidFill>
              </a:rPr>
              <a:t>vor und nach</a:t>
            </a:r>
            <a:r>
              <a:rPr dirty="0" lang="de-DE" sz="1400">
                <a:solidFill>
                  <a:schemeClr val="bg1"/>
                </a:solidFill>
              </a:rPr>
              <a:t> Erreichen der Regelaltersgrenze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B058ED4-EBD9-4649-8B98-16168953D72D}"/>
              </a:ext>
            </a:extLst>
          </p:cNvPr>
          <p:cNvSpPr txBox="1"/>
          <p:nvPr/>
        </p:nvSpPr>
        <p:spPr>
          <a:xfrm>
            <a:off x="4535719" y="3559594"/>
            <a:ext cx="4319588" cy="116099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ctr" bIns="36000" lIns="72000" rIns="72000" rtlCol="0" tIns="36000" wrap="square">
            <a:noAutofit/>
          </a:bodyPr>
          <a:lstStyle/>
          <a:p>
            <a:pPr>
              <a:buClr>
                <a:srgbClr val="00A0E3"/>
              </a:buClr>
            </a:pPr>
            <a:r>
              <a:rPr dirty="0" lang="de-DE" sz="1400">
                <a:solidFill>
                  <a:schemeClr val="bg1"/>
                </a:solidFill>
              </a:rPr>
              <a:t>109 = geringfügig entlohnte Beschäftigte </a:t>
            </a:r>
            <a:br>
              <a:rPr dirty="0" lang="de-DE" sz="1400">
                <a:solidFill>
                  <a:schemeClr val="bg1"/>
                </a:solidFill>
              </a:rPr>
            </a:br>
            <a:r>
              <a:rPr dirty="0" lang="de-DE" sz="1400">
                <a:solidFill>
                  <a:schemeClr val="bg1"/>
                </a:solidFill>
              </a:rPr>
              <a:t>(gilt auch für Rentner im Minijob)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00F20B8-83ED-4C60-93EE-9693E2AE00E7}"/>
              </a:ext>
            </a:extLst>
          </p:cNvPr>
          <p:cNvSpPr txBox="1"/>
          <p:nvPr/>
        </p:nvSpPr>
        <p:spPr>
          <a:xfrm>
            <a:off x="215900" y="1274314"/>
            <a:ext cx="3887788" cy="1098716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txBody>
          <a:bodyPr anchor="ctr" bIns="36000" lIns="72000" rIns="72000" rtlCol="0" tIns="36000" wrap="square">
            <a:noAutofit/>
          </a:bodyPr>
          <a:lstStyle/>
          <a:p>
            <a:pPr algn="ctr">
              <a:buClr>
                <a:srgbClr val="00A0E3"/>
              </a:buClr>
            </a:pPr>
            <a:r>
              <a:rPr dirty="0" lang="de-DE" sz="1400"/>
              <a:t>Personengruppe 120 </a:t>
            </a:r>
            <a:br>
              <a:rPr dirty="0" lang="de-DE" sz="1400"/>
            </a:br>
            <a:r>
              <a:rPr dirty="0" lang="de-DE" sz="1400"/>
              <a:t>für RV-pflichtige, mehr als geringfügig Beschäftigte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F29ADFC-1065-4F1F-812F-E0BCA17B95A6}"/>
              </a:ext>
            </a:extLst>
          </p:cNvPr>
          <p:cNvSpPr txBox="1"/>
          <p:nvPr/>
        </p:nvSpPr>
        <p:spPr>
          <a:xfrm>
            <a:off x="206674" y="3588963"/>
            <a:ext cx="3887788" cy="1141418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txBody>
          <a:bodyPr anchor="ctr" bIns="36000" lIns="72000" rIns="72000" rtlCol="0" tIns="36000" wrap="square">
            <a:noAutofit/>
          </a:bodyPr>
          <a:lstStyle/>
          <a:p>
            <a:pPr algn="ctr">
              <a:buClr>
                <a:srgbClr val="00A0E3"/>
              </a:buClr>
            </a:pPr>
            <a:r>
              <a:rPr dirty="0" lang="de-DE" sz="1400"/>
              <a:t>Personengruppe 109 für Minijobber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8A60419-218F-4BDB-8389-B533860C53FB}"/>
              </a:ext>
            </a:extLst>
          </p:cNvPr>
          <p:cNvSpPr txBox="1"/>
          <p:nvPr/>
        </p:nvSpPr>
        <p:spPr>
          <a:xfrm>
            <a:off x="206674" y="2515721"/>
            <a:ext cx="3887788" cy="881503"/>
          </a:xfrm>
          <a:prstGeom prst="rect">
            <a:avLst/>
          </a:prstGeom>
          <a:noFill/>
          <a:ln w="28575">
            <a:solidFill>
              <a:schemeClr val="accent4">
                <a:lumMod val="50000"/>
              </a:schemeClr>
            </a:solidFill>
          </a:ln>
        </p:spPr>
        <p:txBody>
          <a:bodyPr anchor="ctr" bIns="36000" lIns="72000" rIns="72000" rtlCol="0" tIns="36000" wrap="square">
            <a:noAutofit/>
          </a:bodyPr>
          <a:lstStyle/>
          <a:p>
            <a:pPr algn="ctr">
              <a:buClr>
                <a:srgbClr val="00A0E3"/>
              </a:buClr>
            </a:pPr>
            <a:r>
              <a:rPr dirty="0" lang="de-DE" sz="1400"/>
              <a:t>Personengruppe 119 </a:t>
            </a:r>
          </a:p>
          <a:p>
            <a:pPr algn="ctr">
              <a:buClr>
                <a:srgbClr val="00A0E3"/>
              </a:buClr>
            </a:pPr>
            <a:r>
              <a:rPr dirty="0" lang="de-DE" sz="1400"/>
              <a:t>für RV-freie, mehr als geringfügig Beschäftigte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4BD4C073-DD4B-4767-9144-0E602036E89E}"/>
              </a:ext>
            </a:extLst>
          </p:cNvPr>
          <p:cNvSpPr txBox="1"/>
          <p:nvPr/>
        </p:nvSpPr>
        <p:spPr>
          <a:xfrm>
            <a:off x="4527848" y="2522185"/>
            <a:ext cx="4318233" cy="916513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anchor="ctr" bIns="36000" lIns="72000" rIns="72000" rtlCol="0" tIns="36000" wrap="square">
            <a:noAutofit/>
          </a:bodyPr>
          <a:lstStyle/>
          <a:p>
            <a:pPr>
              <a:buClr>
                <a:srgbClr val="00A0E3"/>
              </a:buClr>
            </a:pPr>
            <a:r>
              <a:rPr dirty="0" lang="de-DE" sz="1400">
                <a:solidFill>
                  <a:schemeClr val="bg1"/>
                </a:solidFill>
              </a:rPr>
              <a:t>119 = vers.-freie Altersvollrentner </a:t>
            </a:r>
            <a:r>
              <a:rPr b="1" dirty="0" lang="de-DE" sz="1400">
                <a:solidFill>
                  <a:schemeClr val="bg1"/>
                </a:solidFill>
              </a:rPr>
              <a:t>nach</a:t>
            </a:r>
            <a:r>
              <a:rPr dirty="0" lang="de-DE" sz="1400">
                <a:solidFill>
                  <a:schemeClr val="bg1"/>
                </a:solidFill>
              </a:rPr>
              <a:t> Erreichen der Regelaltersgrenze</a:t>
            </a:r>
          </a:p>
        </p:txBody>
      </p:sp>
    </p:spTree>
    <p:extLst>
      <p:ext uri="{BB962C8B-B14F-4D97-AF65-F5344CB8AC3E}">
        <p14:creationId xmlns:p14="http://schemas.microsoft.com/office/powerpoint/2010/main" val="315272271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7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9">
                      <p:stCondLst>
                        <p:cond delay="indefinite"/>
                      </p:stCondLst>
                      <p:childTnLst>
                        <p:par>
                          <p:cTn fill="hold" id="1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1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13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>
                      <p:stCondLst>
                        <p:cond delay="indefinite"/>
                      </p:stCondLst>
                      <p:childTnLst>
                        <p:par>
                          <p:cTn fill="hold" id="16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7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19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6"/>
      <p:bldP animBg="1" grpId="0" spid="8"/>
      <p:bldP animBg="1" grpId="0" spid="9"/>
      <p:bldP animBg="1" grpId="0" spid="10"/>
      <p:bldP animBg="1" grpId="0" spid="11"/>
      <p:bldP animBg="1" grpId="0" spid="12"/>
    </p:bldLst>
  </p:timing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idx="11" sz="quarter" type="ftr"/>
          </p:nvPr>
        </p:nvSpPr>
        <p:spPr/>
        <p:txBody>
          <a:bodyPr/>
          <a:lstStyle/>
          <a:p>
            <a:r>
              <a:rPr lang="de-DE"/>
              <a:t>Geringfügige Beschäftigungen und Midijobs – Stand April 2026</a:t>
            </a:r>
            <a:endParaRPr dirty="0" lang="de-DE"/>
          </a:p>
        </p:txBody>
      </p:sp>
      <p:sp>
        <p:nvSpPr>
          <p:cNvPr id="5" name="Inhaltsplatzhalter 4"/>
          <p:cNvSpPr>
            <a:spLocks noGrp="1"/>
          </p:cNvSpPr>
          <p:nvPr>
            <p:ph idx="13" sz="quarter"/>
          </p:nvPr>
        </p:nvSpPr>
        <p:spPr>
          <a:prstGeom prst="rect">
            <a:avLst/>
          </a:prstGeom>
        </p:spPr>
        <p:txBody>
          <a:bodyPr/>
          <a:lstStyle/>
          <a:p>
            <a:pPr indent="0" marL="0">
              <a:buNone/>
            </a:pPr>
            <a:r>
              <a:rPr dirty="0" lang="de-DE" sz="1600"/>
              <a:t>Allgemeine Aufzeichnungspflichten für geringfügig Beschäftigte, speziell für Altersrentner zusätzlich zu den Entgeltunterlagen zu nehmen:</a:t>
            </a:r>
          </a:p>
          <a:p>
            <a:pPr indent="0" marL="0">
              <a:buNone/>
            </a:pPr>
            <a:endParaRPr dirty="0"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lang="de-DE"/>
              <a:t>Rentner in Minijobs</a:t>
            </a:r>
            <a:br>
              <a:rPr dirty="0" lang="de-DE"/>
            </a:br>
            <a:r>
              <a:rPr b="0" dirty="0" lang="de-DE" sz="1800"/>
              <a:t>Entgeltunterlagen</a:t>
            </a:r>
            <a:endParaRPr b="0" dirty="0" lang="de-DE"/>
          </a:p>
        </p:txBody>
      </p:sp>
      <p:sp>
        <p:nvSpPr>
          <p:cNvPr id="7" name="Rechteck 6"/>
          <p:cNvSpPr/>
          <p:nvPr/>
        </p:nvSpPr>
        <p:spPr>
          <a:xfrm>
            <a:off x="86698" y="4892751"/>
            <a:ext cx="3321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b="1" dirty="0" lang="de-DE" sz="800">
                <a:solidFill>
                  <a:srgbClr val="00A0E3"/>
                </a:solidFill>
              </a:rPr>
              <a:t>49</a:t>
            </a:r>
            <a:endParaRPr dirty="0"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692342CA-59FE-4B35-978F-7F2F33ADB73E}"/>
              </a:ext>
            </a:extLst>
          </p:cNvPr>
          <p:cNvSpPr/>
          <p:nvPr/>
        </p:nvSpPr>
        <p:spPr>
          <a:xfrm>
            <a:off x="653221" y="3867149"/>
            <a:ext cx="8419342" cy="865691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 bIns="189000" compatLnSpc="1" forceAA="0" fromWordArt="0" horzOverflow="overflow" lIns="216000" numCol="1" rIns="216000" rot="0" rtlCol="0" spcCol="0" spcFirstLastPara="0" tIns="189000" vert="horz" vertOverflow="overflow" wrap="square">
            <a:prstTxWarp prst="textNoShape">
              <a:avLst/>
            </a:prstTxWarp>
            <a:noAutofit/>
          </a:bodyPr>
          <a:lstStyle/>
          <a:p>
            <a:r>
              <a:rPr b="1" dirty="0" lang="de-DE" sz="1600">
                <a:solidFill>
                  <a:schemeClr val="bg1"/>
                </a:solidFill>
              </a:rPr>
              <a:t>Hinweis | </a:t>
            </a:r>
            <a:r>
              <a:rPr dirty="0" lang="de-DE" sz="1600">
                <a:solidFill>
                  <a:schemeClr val="bg1"/>
                </a:solidFill>
              </a:rPr>
              <a:t>Tag des Eingangs beim AG dokumentieren!</a:t>
            </a:r>
            <a:endParaRPr dirty="0" lang="de-DE" sz="160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0B4EB85C-20A3-4146-9B33-3752E1D18685}"/>
              </a:ext>
            </a:extLst>
          </p:cNvPr>
          <p:cNvSpPr/>
          <p:nvPr/>
        </p:nvSpPr>
        <p:spPr>
          <a:xfrm>
            <a:off x="1521619" y="2134270"/>
            <a:ext cx="6471444" cy="865691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 anchorCtr="0" bIns="72000" compatLnSpc="1" forceAA="0" fromWordArt="0" horzOverflow="overflow" lIns="108000" numCol="1" rIns="72000" rot="0" rtlCol="0" spcCol="0" spcFirstLastPara="0" tIns="72000" vert="horz" vertOverflow="overflow" wrap="square">
            <a:prstTxWarp prst="textNoShape">
              <a:avLst/>
            </a:prstTxWarp>
            <a:noAutofit/>
          </a:bodyPr>
          <a:lstStyle/>
          <a:p>
            <a:pPr algn="ctr" indent="0" marL="0">
              <a:buNone/>
            </a:pPr>
            <a:r>
              <a:rPr dirty="0" lang="de-DE" sz="1600">
                <a:solidFill>
                  <a:schemeClr val="tx1"/>
                </a:solidFill>
              </a:rPr>
              <a:t>Schriftliche Erklärung des Verzichts auf Versicherungsfreiheit </a:t>
            </a:r>
            <a:br>
              <a:rPr dirty="0" lang="de-DE" sz="1600">
                <a:solidFill>
                  <a:schemeClr val="tx1"/>
                </a:solidFill>
              </a:rPr>
            </a:br>
            <a:r>
              <a:rPr dirty="0" lang="de-DE" sz="1600">
                <a:solidFill>
                  <a:schemeClr val="tx1"/>
                </a:solidFill>
              </a:rPr>
              <a:t>für Altersvollrentner </a:t>
            </a:r>
            <a:r>
              <a:rPr b="1" dirty="0" lang="de-DE" sz="1600">
                <a:solidFill>
                  <a:schemeClr val="tx1"/>
                </a:solidFill>
              </a:rPr>
              <a:t>nach</a:t>
            </a:r>
            <a:r>
              <a:rPr dirty="0" lang="de-DE" sz="1600">
                <a:solidFill>
                  <a:schemeClr val="tx1"/>
                </a:solidFill>
              </a:rPr>
              <a:t> Erreichen der Regelaltersgrenze </a:t>
            </a:r>
            <a:br>
              <a:rPr dirty="0" lang="de-DE" sz="1600">
                <a:solidFill>
                  <a:schemeClr val="tx1"/>
                </a:solidFill>
              </a:rPr>
            </a:br>
            <a:r>
              <a:rPr dirty="0" lang="de-DE" sz="1600">
                <a:solidFill>
                  <a:schemeClr val="tx1"/>
                </a:solidFill>
              </a:rPr>
              <a:t>(§ 5 Abs. 4 Satz 2 SGB VI)</a:t>
            </a:r>
          </a:p>
        </p:txBody>
      </p:sp>
    </p:spTree>
    <p:extLst>
      <p:ext uri="{BB962C8B-B14F-4D97-AF65-F5344CB8AC3E}">
        <p14:creationId xmlns:p14="http://schemas.microsoft.com/office/powerpoint/2010/main" val="200389086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6"/>
    </p:bldLst>
  </p:timing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/>
          <p:cNvPicPr>
            <a:picLocks noChangeAspect="1" noGrp="1"/>
          </p:cNvPicPr>
          <p:nvPr>
            <p:ph idx="14" sz="quarter" type="pic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8470" t="8668"/>
          <a:stretch/>
        </p:blipFill>
        <p:spPr>
          <a:xfrm>
            <a:off x="0" y="0"/>
            <a:ext cx="9072563" cy="2593975"/>
          </a:xfrm>
        </p:spPr>
      </p:pic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tabLst>
                <a:tab algn="l" pos="3293269"/>
              </a:tabLst>
            </a:pPr>
            <a:r>
              <a:rPr dirty="0" lang="de-DE"/>
              <a:t>Kurzfristige</a:t>
            </a:r>
            <a:br>
              <a:rPr dirty="0" lang="de-DE"/>
            </a:br>
            <a:r>
              <a:rPr dirty="0" lang="de-DE"/>
              <a:t>Beschäftigungen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idx="16" sz="quarter" type="body"/>
          </p:nvPr>
        </p:nvSpPr>
        <p:spPr/>
        <p:txBody>
          <a:bodyPr/>
          <a:lstStyle/>
          <a:p>
            <a:r>
              <a:rPr dirty="0" lang="de-DE"/>
              <a:t>4.</a:t>
            </a:r>
          </a:p>
        </p:txBody>
      </p:sp>
    </p:spTree>
    <p:extLst>
      <p:ext uri="{BB962C8B-B14F-4D97-AF65-F5344CB8AC3E}">
        <p14:creationId xmlns:p14="http://schemas.microsoft.com/office/powerpoint/2010/main" val="3239843142"/>
      </p:ext>
    </p:extLst>
  </p:cSld>
  <p:clrMapOvr>
    <a:masterClrMapping/>
  </p:clrMapOvr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idx="11" sz="quarter" type="ftr"/>
          </p:nvPr>
        </p:nvSpPr>
        <p:spPr/>
        <p:txBody>
          <a:bodyPr/>
          <a:lstStyle/>
          <a:p>
            <a:r>
              <a:rPr lang="de-DE"/>
              <a:t>Geringfügige Beschäftigungen und Midijobs – Stand April 2026</a:t>
            </a:r>
            <a:endParaRPr dirty="0"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lang="de-DE"/>
              <a:t>Kurzfristige Beschäftigungen</a:t>
            </a:r>
            <a:br>
              <a:rPr dirty="0" lang="de-DE"/>
            </a:br>
            <a:endParaRPr dirty="0" lang="de-DE"/>
          </a:p>
        </p:txBody>
      </p:sp>
      <p:sp>
        <p:nvSpPr>
          <p:cNvPr id="6" name="Rechteck 5"/>
          <p:cNvSpPr/>
          <p:nvPr/>
        </p:nvSpPr>
        <p:spPr>
          <a:xfrm>
            <a:off x="86698" y="4892751"/>
            <a:ext cx="3321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b="1" dirty="0" lang="de-DE" sz="800">
                <a:solidFill>
                  <a:srgbClr val="00A0E3"/>
                </a:solidFill>
              </a:rPr>
              <a:t>50</a:t>
            </a:r>
            <a:endParaRPr dirty="0" lang="de-DE"/>
          </a:p>
        </p:txBody>
      </p:sp>
      <p:sp>
        <p:nvSpPr>
          <p:cNvPr id="4" name="Inhaltsplatzhalter 3"/>
          <p:cNvSpPr>
            <a:spLocks noGrp="1"/>
          </p:cNvSpPr>
          <p:nvPr>
            <p:ph idx="13" sz="quarter"/>
          </p:nvPr>
        </p:nvSpPr>
        <p:spPr>
          <a:prstGeom prst="rect">
            <a:avLst/>
          </a:prstGeom>
        </p:spPr>
        <p:txBody>
          <a:bodyPr/>
          <a:lstStyle/>
          <a:p>
            <a:pPr indent="0" marL="0">
              <a:buNone/>
            </a:pPr>
            <a:r>
              <a:rPr b="1" dirty="0" lang="de-DE"/>
              <a:t>Voraussetzungen für kurzfristige Beschäftigungen:</a:t>
            </a:r>
          </a:p>
          <a:p>
            <a:r>
              <a:rPr dirty="0" lang="de-DE"/>
              <a:t>im Laufe eines Kalenderjahres seit ihrem Beginn auf ≤ 3 Monate </a:t>
            </a:r>
            <a:r>
              <a:rPr b="1" dirty="0" lang="de-DE"/>
              <a:t>oder</a:t>
            </a:r>
            <a:br>
              <a:rPr b="1" dirty="0" lang="de-DE"/>
            </a:br>
            <a:r>
              <a:rPr dirty="0" lang="de-DE"/>
              <a:t>max. 70 Arbeitstage befristet bzw. bei Beschäftigungen in landwirtschaftlichen Betrieben auf &lt; 15 Wochen oder 90 Arbeitstage </a:t>
            </a:r>
            <a:r>
              <a:rPr b="1" dirty="0" lang="de-DE"/>
              <a:t>und</a:t>
            </a:r>
          </a:p>
          <a:p>
            <a:r>
              <a:rPr dirty="0" lang="de-DE"/>
              <a:t>bei einem Arbeitsentgelt über der Geringfügigkeitsgrenze </a:t>
            </a:r>
            <a:r>
              <a:rPr b="1" dirty="0" lang="de-DE"/>
              <a:t>nicht</a:t>
            </a:r>
            <a:r>
              <a:rPr dirty="0" lang="de-DE"/>
              <a:t> berufsmäßig ausgeübt </a:t>
            </a:r>
          </a:p>
          <a:p>
            <a:pPr indent="0" marL="0">
              <a:buNone/>
            </a:pPr>
            <a:r>
              <a:rPr b="1" dirty="0" lang="de-DE"/>
              <a:t>Ausnahme</a:t>
            </a:r>
          </a:p>
          <a:p>
            <a:pPr indent="0" marL="0">
              <a:buNone/>
            </a:pPr>
            <a:r>
              <a:rPr dirty="0" lang="de-DE"/>
              <a:t>Beschäftigungen</a:t>
            </a:r>
            <a:r>
              <a:rPr dirty="0" lang="de-DE">
                <a:solidFill>
                  <a:schemeClr val="bg1"/>
                </a:solidFill>
              </a:rPr>
              <a:t> </a:t>
            </a:r>
            <a:r>
              <a:rPr dirty="0" lang="de-DE"/>
              <a:t>über den Jahreswechsel gelten als Einheit, z. B. 16.10.2025 – 14.2.2026 </a:t>
            </a:r>
            <a:br>
              <a:rPr dirty="0" lang="de-DE"/>
            </a:br>
            <a:r>
              <a:rPr dirty="0" lang="de-DE"/>
              <a:t>(55 Arbeitstage in 2025 und 41 Arbeitstage in 2026) </a:t>
            </a:r>
          </a:p>
          <a:p>
            <a:pPr indent="0" marL="0">
              <a:buNone/>
            </a:pPr>
            <a:r>
              <a:rPr dirty="0" lang="de-DE"/>
              <a:t>= 4 Monate bzw. 96 Arbeitstage = </a:t>
            </a:r>
            <a:r>
              <a:rPr b="1" dirty="0" lang="de-DE"/>
              <a:t>nicht</a:t>
            </a:r>
            <a:r>
              <a:rPr dirty="0" lang="de-DE"/>
              <a:t> kurzfristig, obwohl 2,5 Monate bzw. 55 Arbeitstage </a:t>
            </a:r>
            <a:br>
              <a:rPr dirty="0" lang="de-DE"/>
            </a:br>
            <a:r>
              <a:rPr dirty="0" lang="de-DE"/>
              <a:t>    in 2025 und 1,5 Monate bzw. 41 Arbeitstage in 2026</a:t>
            </a:r>
            <a:r>
              <a:rPr dirty="0" lang="de-DE">
                <a:solidFill>
                  <a:schemeClr val="bg1"/>
                </a:solidFill>
              </a:rPr>
              <a:t>und 1,5 Monate 2021.</a:t>
            </a:r>
            <a:endParaRPr dirty="0"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50590A6-E6C4-48DF-A55B-902BFACF4A44}"/>
              </a:ext>
            </a:extLst>
          </p:cNvPr>
          <p:cNvSpPr/>
          <p:nvPr/>
        </p:nvSpPr>
        <p:spPr>
          <a:xfrm>
            <a:off x="647699" y="4011909"/>
            <a:ext cx="8424864" cy="720081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 bIns="189000" compatLnSpc="1" forceAA="0" fromWordArt="0" horzOverflow="overflow" lIns="216000" numCol="1" rIns="216000" rot="0" rtlCol="0" spcCol="0" spcFirstLastPara="0" tIns="189000" vert="horz" vertOverflow="overflow" wrap="square">
            <a:prstTxWarp prst="textNoShape">
              <a:avLst/>
            </a:prstTxWarp>
            <a:noAutofit/>
          </a:bodyPr>
          <a:lstStyle/>
          <a:p>
            <a:r>
              <a:rPr b="1" dirty="0" lang="de-DE" sz="1400">
                <a:solidFill>
                  <a:schemeClr val="bg1"/>
                </a:solidFill>
              </a:rPr>
              <a:t>Hinweis | </a:t>
            </a:r>
            <a:r>
              <a:rPr dirty="0" lang="de-DE" sz="1400">
                <a:solidFill>
                  <a:schemeClr val="bg1"/>
                </a:solidFill>
              </a:rPr>
              <a:t>Die Zeitgrenzen von 3 Monaten/70 Arbeitstagen bzw. 15 Wochen/</a:t>
            </a:r>
            <a:br>
              <a:rPr dirty="0" lang="de-DE" sz="1400">
                <a:solidFill>
                  <a:schemeClr val="bg1"/>
                </a:solidFill>
              </a:rPr>
            </a:br>
            <a:r>
              <a:rPr dirty="0" lang="de-DE" sz="1400">
                <a:solidFill>
                  <a:schemeClr val="bg1"/>
                </a:solidFill>
              </a:rPr>
              <a:t>90 Arbeitstage sind gleichwertige Alternativen.</a:t>
            </a:r>
          </a:p>
        </p:txBody>
      </p:sp>
    </p:spTree>
    <p:extLst>
      <p:ext uri="{BB962C8B-B14F-4D97-AF65-F5344CB8AC3E}">
        <p14:creationId xmlns:p14="http://schemas.microsoft.com/office/powerpoint/2010/main" val="3961314280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>
                      <p:stCondLst>
                        <p:cond delay="indefinite"/>
                      </p:stCondLst>
                      <p:childTnLst>
                        <p:par>
                          <p:cTn fill="hold" id="12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>
                      <p:stCondLst>
                        <p:cond delay="indefinite"/>
                      </p:stCondLst>
                      <p:childTnLst>
                        <p:par>
                          <p:cTn fill="hold" id="16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7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9">
                      <p:stCondLst>
                        <p:cond delay="indefinite"/>
                      </p:stCondLst>
                      <p:childTnLst>
                        <p:par>
                          <p:cTn fill="hold" id="2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1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3">
                      <p:stCondLst>
                        <p:cond delay="indefinite"/>
                      </p:stCondLst>
                      <p:childTnLst>
                        <p:par>
                          <p:cTn fill="hold" id="2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7">
                      <p:stCondLst>
                        <p:cond delay="indefinite"/>
                      </p:stCondLst>
                      <p:childTnLst>
                        <p:par>
                          <p:cTn fill="hold" id="2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grpId="0" spid="4"/>
      <p:bldP animBg="1" grpId="0" spid="7"/>
    </p:bldLst>
  </p:timing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idx="11" sz="quarter" type="ftr"/>
          </p:nvPr>
        </p:nvSpPr>
        <p:spPr/>
        <p:txBody>
          <a:bodyPr/>
          <a:lstStyle/>
          <a:p>
            <a:r>
              <a:rPr lang="de-DE"/>
              <a:t>Geringfügige Beschäftigungen und Midijobs – Stand April 2026</a:t>
            </a:r>
            <a:endParaRPr dirty="0" lang="de-DE"/>
          </a:p>
        </p:txBody>
      </p:sp>
      <p:sp>
        <p:nvSpPr>
          <p:cNvPr id="5" name="Inhaltsplatzhalter 4"/>
          <p:cNvSpPr>
            <a:spLocks noGrp="1"/>
          </p:cNvSpPr>
          <p:nvPr>
            <p:ph idx="13" sz="quarter"/>
          </p:nvPr>
        </p:nvSpPr>
        <p:spPr>
          <a:prstGeom prst="rect">
            <a:avLst/>
          </a:prstGeom>
        </p:spPr>
        <p:txBody>
          <a:bodyPr/>
          <a:lstStyle/>
          <a:p>
            <a:endParaRPr dirty="0" lang="de-DE"/>
          </a:p>
          <a:p>
            <a:r>
              <a:rPr dirty="0" lang="de-DE"/>
              <a:t>Mehrere Beschäftigungen sind zusammenzurechnen (kurzfristige Vorbeschäftigungen berücksichtigen!).</a:t>
            </a:r>
          </a:p>
          <a:p>
            <a:r>
              <a:rPr dirty="0" lang="de-DE"/>
              <a:t>Bei Zusammenrechnung der Zeiten von mehreren kurzfristigen Beschäftigungen treten </a:t>
            </a:r>
            <a:br>
              <a:rPr dirty="0" lang="de-DE"/>
            </a:br>
            <a:r>
              <a:rPr dirty="0" lang="de-DE"/>
              <a:t>an die Stelle des Drei-Monats-Zeitraums 90 </a:t>
            </a:r>
            <a:r>
              <a:rPr b="1" dirty="0" lang="de-DE"/>
              <a:t>Kalender</a:t>
            </a:r>
            <a:r>
              <a:rPr dirty="0" lang="de-DE"/>
              <a:t>tage und an die Stelle von 15 Wochen </a:t>
            </a:r>
            <a:br>
              <a:rPr dirty="0" lang="de-DE"/>
            </a:br>
            <a:r>
              <a:rPr dirty="0" lang="de-DE"/>
              <a:t>105 Kalendertage.</a:t>
            </a:r>
          </a:p>
          <a:p>
            <a:r>
              <a:rPr dirty="0" lang="de-DE"/>
              <a:t>Bei Anwendung der 70 bzw. 90 </a:t>
            </a:r>
            <a:r>
              <a:rPr b="1" dirty="0" lang="de-DE"/>
              <a:t>Arbeits</a:t>
            </a:r>
            <a:r>
              <a:rPr dirty="0" lang="de-DE"/>
              <a:t>tage-Regelung sind Arbeitstage aus allen im laufenden Kalenderjahr zu berücksichtigenden Beschäftigungszeiträumen zusammenrechnen.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lang="de-DE"/>
              <a:t>Kurzfristige Beschäftigungen</a:t>
            </a:r>
            <a:br>
              <a:rPr dirty="0" lang="de-DE"/>
            </a:br>
            <a:r>
              <a:rPr b="0" dirty="0" lang="de-DE" sz="1800"/>
              <a:t>Mehrere Beschäftigungen</a:t>
            </a:r>
            <a:endParaRPr b="0" dirty="0" lang="de-DE"/>
          </a:p>
        </p:txBody>
      </p:sp>
      <p:sp>
        <p:nvSpPr>
          <p:cNvPr id="10" name="Rechteck 9"/>
          <p:cNvSpPr/>
          <p:nvPr/>
        </p:nvSpPr>
        <p:spPr>
          <a:xfrm>
            <a:off x="86698" y="4892751"/>
            <a:ext cx="3321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b="1" dirty="0" lang="de-DE" sz="800">
                <a:solidFill>
                  <a:srgbClr val="00A0E3"/>
                </a:solidFill>
              </a:rPr>
              <a:t>51</a:t>
            </a:r>
            <a:endParaRPr dirty="0" lang="de-DE"/>
          </a:p>
        </p:txBody>
      </p:sp>
    </p:spTree>
    <p:extLst>
      <p:ext uri="{BB962C8B-B14F-4D97-AF65-F5344CB8AC3E}">
        <p14:creationId xmlns:p14="http://schemas.microsoft.com/office/powerpoint/2010/main" val="2643432932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>
                      <p:stCondLst>
                        <p:cond delay="indefinite"/>
                      </p:stCondLst>
                      <p:childTnLst>
                        <p:par>
                          <p:cTn fill="hold" id="12">
                            <p:stCondLst>
                              <p:cond delay="0"/>
                            </p:stCondLst>
                            <p:childTnLst>
                              <p:par>
                                <p:cTn fill="hold" id="1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idx="11" sz="quarter" type="ftr"/>
          </p:nvPr>
        </p:nvSpPr>
        <p:spPr/>
        <p:txBody>
          <a:bodyPr/>
          <a:lstStyle/>
          <a:p>
            <a:r>
              <a:rPr lang="de-DE"/>
              <a:t>Geringfügige Beschäftigungen und Midijobs – Stand April 2026</a:t>
            </a:r>
            <a:endParaRPr dirty="0"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lang="de-DE"/>
              <a:t>Kurzfristige Beschäftigungen</a:t>
            </a:r>
            <a:br>
              <a:rPr dirty="0" lang="de-DE"/>
            </a:br>
            <a:r>
              <a:rPr b="0" dirty="0" lang="de-DE" sz="1800"/>
              <a:t>Prüfung der Berufsmäßigkeit</a:t>
            </a:r>
            <a:endParaRPr b="0" dirty="0" lang="de-DE"/>
          </a:p>
        </p:txBody>
      </p:sp>
      <p:sp>
        <p:nvSpPr>
          <p:cNvPr id="10" name="Rechteck 9"/>
          <p:cNvSpPr/>
          <p:nvPr/>
        </p:nvSpPr>
        <p:spPr>
          <a:xfrm>
            <a:off x="86698" y="4892751"/>
            <a:ext cx="3321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b="1" dirty="0" lang="de-DE" sz="800">
                <a:solidFill>
                  <a:srgbClr val="00A0E3"/>
                </a:solidFill>
              </a:rPr>
              <a:t>52</a:t>
            </a:r>
            <a:endParaRPr dirty="0"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6758E0FC-0379-4382-BB9A-8212D2855D55}"/>
              </a:ext>
            </a:extLst>
          </p:cNvPr>
          <p:cNvSpPr/>
          <p:nvPr/>
        </p:nvSpPr>
        <p:spPr>
          <a:xfrm>
            <a:off x="216577" y="1285987"/>
            <a:ext cx="8639408" cy="540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 bIns="189000" compatLnSpc="1" forceAA="0" fromWordArt="0" horzOverflow="overflow" lIns="216000" numCol="1" rIns="216000" rot="0" rtlCol="0" spcCol="0" spcFirstLastPara="0" tIns="189000" vert="horz" vertOverflow="overflow" wrap="square">
            <a:prstTxWarp prst="textNoShape">
              <a:avLst/>
            </a:prstTxWarp>
            <a:noAutofit/>
          </a:bodyPr>
          <a:lstStyle/>
          <a:p>
            <a:r>
              <a:rPr dirty="0" lang="de-DE" sz="1400">
                <a:solidFill>
                  <a:schemeClr val="tx1"/>
                </a:solidFill>
              </a:rPr>
              <a:t>Berufsmäßigkeit nur prüfen, wenn Arbeitsentgelt oberhalb Geringfügigkeitsgrenze </a:t>
            </a:r>
          </a:p>
          <a:p>
            <a:r>
              <a:rPr dirty="0" lang="de-DE" sz="1400">
                <a:solidFill>
                  <a:schemeClr val="tx1"/>
                </a:solidFill>
              </a:rPr>
              <a:t>(derzeit 603 EUR/mtl.)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8E20FFBA-5C5B-4D2B-8F66-B077F784B3F2}"/>
              </a:ext>
            </a:extLst>
          </p:cNvPr>
          <p:cNvSpPr/>
          <p:nvPr/>
        </p:nvSpPr>
        <p:spPr>
          <a:xfrm>
            <a:off x="216577" y="1964131"/>
            <a:ext cx="8640763" cy="540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 bIns="189000" compatLnSpc="1" forceAA="0" fromWordArt="0" horzOverflow="overflow" lIns="216000" numCol="1" rIns="216000" rot="0" rtlCol="0" spcCol="0" spcFirstLastPara="0" tIns="189000" vert="horz" vertOverflow="overflow" wrap="square">
            <a:prstTxWarp prst="textNoShape">
              <a:avLst/>
            </a:prstTxWarp>
            <a:noAutofit/>
          </a:bodyPr>
          <a:lstStyle/>
          <a:p>
            <a:r>
              <a:rPr dirty="0" lang="de-DE" sz="1400">
                <a:solidFill>
                  <a:schemeClr val="tx1"/>
                </a:solidFill>
              </a:rPr>
              <a:t>Keine Berufsmäßigkeit, wenn für AN von untergeordneter wirtschaftlicher Bedeutung 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450D490-A4B6-41AB-BBF1-B6D37E372EE6}"/>
              </a:ext>
            </a:extLst>
          </p:cNvPr>
          <p:cNvSpPr/>
          <p:nvPr/>
        </p:nvSpPr>
        <p:spPr>
          <a:xfrm>
            <a:off x="216578" y="2664544"/>
            <a:ext cx="8639407" cy="540000"/>
          </a:xfrm>
          <a:prstGeom prst="rect">
            <a:avLst/>
          </a:prstGeom>
          <a:solidFill>
            <a:srgbClr val="4F8DA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 bIns="189000" compatLnSpc="1" forceAA="0" fromWordArt="0" horzOverflow="overflow" lIns="216000" numCol="1" rIns="216000" rot="0" rtlCol="0" spcCol="0" spcFirstLastPara="0" tIns="189000" vert="horz" vertOverflow="overflow" wrap="square">
            <a:prstTxWarp prst="textNoShape">
              <a:avLst/>
            </a:prstTxWarp>
            <a:noAutofit/>
          </a:bodyPr>
          <a:lstStyle/>
          <a:p>
            <a:r>
              <a:rPr dirty="0" lang="de-DE" sz="1400">
                <a:solidFill>
                  <a:schemeClr val="bg1"/>
                </a:solidFill>
              </a:rPr>
              <a:t>Keine konkrete Prüfung von Einkommensverhältnissen erforderlich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EDE6B10-83A4-4546-9465-CFD86EE51CCC}"/>
              </a:ext>
            </a:extLst>
          </p:cNvPr>
          <p:cNvSpPr/>
          <p:nvPr/>
        </p:nvSpPr>
        <p:spPr>
          <a:xfrm>
            <a:off x="211247" y="3364957"/>
            <a:ext cx="8639406" cy="540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 bIns="189000" compatLnSpc="1" forceAA="0" fromWordArt="0" horzOverflow="overflow" lIns="216000" numCol="1" rIns="216000" rot="0" rtlCol="0" spcCol="0" spcFirstLastPara="0" tIns="189000" vert="horz" vertOverflow="overflow" wrap="square">
            <a:prstTxWarp prst="textNoShape">
              <a:avLst/>
            </a:prstTxWarp>
            <a:noAutofit/>
          </a:bodyPr>
          <a:lstStyle/>
          <a:p>
            <a:r>
              <a:rPr dirty="0" lang="de-DE" sz="1400">
                <a:solidFill>
                  <a:schemeClr val="tx1"/>
                </a:solidFill>
              </a:rPr>
              <a:t>Indizien aufgrund des Status‘ oder des Erwerbsverhaltens </a:t>
            </a:r>
            <a:endParaRPr dirty="0" lang="de-DE" sz="140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C44509C6-48B1-4915-8E41-D93488B01789}"/>
              </a:ext>
            </a:extLst>
          </p:cNvPr>
          <p:cNvSpPr/>
          <p:nvPr/>
        </p:nvSpPr>
        <p:spPr>
          <a:xfrm>
            <a:off x="208242" y="4065370"/>
            <a:ext cx="8642411" cy="540000"/>
          </a:xfrm>
          <a:prstGeom prst="rect">
            <a:avLst/>
          </a:prstGeom>
          <a:solidFill>
            <a:schemeClr val="accent4">
              <a:lumMod val="9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 bIns="189000" compatLnSpc="1" forceAA="0" fromWordArt="0" horzOverflow="overflow" lIns="216000" numCol="1" rIns="216000" rot="0" rtlCol="0" spcCol="0" spcFirstLastPara="0" tIns="189000" vert="horz" vertOverflow="overflow" wrap="square">
            <a:prstTxWarp prst="textNoShape">
              <a:avLst/>
            </a:prstTxWarp>
            <a:noAutofit/>
          </a:bodyPr>
          <a:lstStyle/>
          <a:p>
            <a:r>
              <a:rPr dirty="0" lang="de-DE" sz="1400">
                <a:solidFill>
                  <a:schemeClr val="tx1"/>
                </a:solidFill>
              </a:rPr>
              <a:t>Personen mit zusätzlicher Hauptbeschäftigung sind nicht berufsmäßig tätig</a:t>
            </a:r>
            <a:endParaRPr dirty="0" lang="de-DE" sz="1400"/>
          </a:p>
        </p:txBody>
      </p:sp>
    </p:spTree>
    <p:extLst>
      <p:ext uri="{BB962C8B-B14F-4D97-AF65-F5344CB8AC3E}">
        <p14:creationId xmlns:p14="http://schemas.microsoft.com/office/powerpoint/2010/main" val="2331699588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>
                      <p:stCondLst>
                        <p:cond delay="indefinite"/>
                      </p:stCondLst>
                      <p:childTnLst>
                        <p:par>
                          <p:cTn fill="hold" id="12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>
                      <p:stCondLst>
                        <p:cond delay="indefinite"/>
                      </p:stCondLst>
                      <p:childTnLst>
                        <p:par>
                          <p:cTn fill="hold" id="16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7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9">
                      <p:stCondLst>
                        <p:cond delay="indefinite"/>
                      </p:stCondLst>
                      <p:childTnLst>
                        <p:par>
                          <p:cTn fill="hold" id="2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1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6"/>
      <p:bldP animBg="1" grpId="0" spid="7"/>
      <p:bldP animBg="1" grpId="0" spid="8"/>
      <p:bldP animBg="1" grpId="0" spid="9"/>
      <p:bldP animBg="1" grpId="0" spid="11"/>
    </p:bld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idx="11" sz="quarter" type="ftr"/>
          </p:nvPr>
        </p:nvSpPr>
        <p:spPr/>
        <p:txBody>
          <a:bodyPr/>
          <a:lstStyle/>
          <a:p>
            <a:r>
              <a:rPr lang="de-DE"/>
              <a:t>Geringfügige Beschäftigungen und Midijobs – Stand April 2026</a:t>
            </a:r>
            <a:endParaRPr dirty="0" lang="de-DE"/>
          </a:p>
        </p:txBody>
      </p:sp>
      <p:pic>
        <p:nvPicPr>
          <p:cNvPr id="7" name="Bildplatzhalter 6"/>
          <p:cNvPicPr>
            <a:picLocks noChangeAspect="1" noGrp="1"/>
          </p:cNvPicPr>
          <p:nvPr>
            <p:ph idx="14" sz="quarter" type="pic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894" r="22894"/>
          <a:stretch/>
        </p:blipFill>
        <p:spPr>
          <a:xfrm>
            <a:off x="6262577" y="1286164"/>
            <a:ext cx="2809986" cy="3457575"/>
          </a:xfrm>
        </p:spPr>
      </p:pic>
      <p:sp>
        <p:nvSpPr>
          <p:cNvPr id="4" name="Inhaltsplatzhalter 3"/>
          <p:cNvSpPr>
            <a:spLocks noGrp="1"/>
          </p:cNvSpPr>
          <p:nvPr>
            <p:ph idx="13" sz="quarter"/>
          </p:nvPr>
        </p:nvSpPr>
        <p:spPr>
          <a:prstGeom prst="rect">
            <a:avLst/>
          </a:prstGeom>
        </p:spPr>
        <p:txBody>
          <a:bodyPr/>
          <a:lstStyle/>
          <a:p>
            <a:pPr indent="0" marL="0">
              <a:buNone/>
            </a:pPr>
            <a:r>
              <a:rPr b="1" dirty="0" lang="de-DE"/>
              <a:t>Geringfügig entlohnte Beschäftigungen sind</a:t>
            </a:r>
          </a:p>
          <a:p>
            <a:r>
              <a:rPr dirty="0" lang="de-DE"/>
              <a:t>versicherungsfrei in der KV, PV und ALV,</a:t>
            </a:r>
          </a:p>
          <a:p>
            <a:r>
              <a:rPr dirty="0" lang="de-DE"/>
              <a:t>versicherungspflichtig in der RV.</a:t>
            </a:r>
          </a:p>
          <a:p>
            <a:pPr indent="0" marL="0">
              <a:buNone/>
            </a:pPr>
            <a:endParaRPr dirty="0" lang="de-DE"/>
          </a:p>
          <a:p>
            <a:pPr indent="0" marL="0">
              <a:buNone/>
            </a:pPr>
            <a:r>
              <a:rPr b="1" dirty="0" lang="de-DE"/>
              <a:t>Kurzfristige Beschäftigungen sind</a:t>
            </a:r>
            <a:endParaRPr dirty="0" lang="de-DE"/>
          </a:p>
          <a:p>
            <a:r>
              <a:rPr dirty="0" lang="de-DE"/>
              <a:t>versicherungsfrei in der KV, PV, RV und ALV.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lang="de-DE"/>
              <a:t>Geringfügige Beschäftigungen</a:t>
            </a:r>
            <a:br>
              <a:rPr dirty="0" lang="de-DE"/>
            </a:br>
            <a:endParaRPr dirty="0" lang="de-DE"/>
          </a:p>
        </p:txBody>
      </p:sp>
      <p:sp>
        <p:nvSpPr>
          <p:cNvPr id="8" name="Rechteck 7"/>
          <p:cNvSpPr/>
          <p:nvPr/>
        </p:nvSpPr>
        <p:spPr>
          <a:xfrm>
            <a:off x="86698" y="4892751"/>
            <a:ext cx="25840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b="1" dirty="0" lang="de-DE" sz="800">
                <a:solidFill>
                  <a:srgbClr val="00A0E3"/>
                </a:solidFill>
              </a:rPr>
              <a:t>2</a:t>
            </a:r>
            <a:endParaRPr dirty="0" lang="de-DE"/>
          </a:p>
        </p:txBody>
      </p:sp>
    </p:spTree>
    <p:extLst>
      <p:ext uri="{BB962C8B-B14F-4D97-AF65-F5344CB8AC3E}">
        <p14:creationId xmlns:p14="http://schemas.microsoft.com/office/powerpoint/2010/main" val="2116694891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>
                      <p:stCondLst>
                        <p:cond delay="indefinite"/>
                      </p:stCondLst>
                      <p:childTnLst>
                        <p:par>
                          <p:cTn fill="hold" id="12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>
                      <p:stCondLst>
                        <p:cond delay="indefinite"/>
                      </p:stCondLst>
                      <p:childTnLst>
                        <p:par>
                          <p:cTn fill="hold" id="16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7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grpId="0" spid="4" uiExpand="1"/>
    </p:bldLst>
  </p:timing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idx="11" sz="quarter" type="ftr"/>
          </p:nvPr>
        </p:nvSpPr>
        <p:spPr/>
        <p:txBody>
          <a:bodyPr/>
          <a:lstStyle/>
          <a:p>
            <a:r>
              <a:rPr lang="de-DE"/>
              <a:t>Geringfügige Beschäftigungen und Midijobs – Stand April 2026</a:t>
            </a:r>
            <a:endParaRPr dirty="0" lang="de-DE"/>
          </a:p>
        </p:txBody>
      </p:sp>
      <p:sp>
        <p:nvSpPr>
          <p:cNvPr id="5" name="Inhaltsplatzhalter 4"/>
          <p:cNvSpPr>
            <a:spLocks noGrp="1"/>
          </p:cNvSpPr>
          <p:nvPr>
            <p:ph idx="13" sz="quarter"/>
          </p:nvPr>
        </p:nvSpPr>
        <p:spPr>
          <a:prstGeom prst="rect">
            <a:avLst/>
          </a:prstGeom>
        </p:spPr>
        <p:txBody>
          <a:bodyPr/>
          <a:lstStyle/>
          <a:p>
            <a:pPr indent="0" marL="0">
              <a:buNone/>
            </a:pPr>
            <a:endParaRPr dirty="0" lang="de-DE"/>
          </a:p>
          <a:p>
            <a:pPr indent="0" marL="0">
              <a:buNone/>
            </a:pPr>
            <a:endParaRPr dirty="0" lang="de-DE"/>
          </a:p>
          <a:p>
            <a:pPr indent="0" marL="0">
              <a:buNone/>
            </a:pPr>
            <a:endParaRPr dirty="0"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lang="de-DE"/>
              <a:t>Kurzfristige Beschäftigungen</a:t>
            </a:r>
            <a:br>
              <a:rPr dirty="0" lang="de-DE"/>
            </a:br>
            <a:r>
              <a:rPr b="0" dirty="0" lang="de-DE" sz="1800"/>
              <a:t>Beispiel 15</a:t>
            </a:r>
            <a:endParaRPr dirty="0" lang="de-DE"/>
          </a:p>
        </p:txBody>
      </p:sp>
      <p:sp>
        <p:nvSpPr>
          <p:cNvPr id="7" name="Rechteck 6"/>
          <p:cNvSpPr/>
          <p:nvPr/>
        </p:nvSpPr>
        <p:spPr>
          <a:xfrm>
            <a:off x="86698" y="4892751"/>
            <a:ext cx="3321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b="1" dirty="0" lang="de-DE" sz="800">
                <a:solidFill>
                  <a:srgbClr val="00A0E3"/>
                </a:solidFill>
              </a:rPr>
              <a:t>53</a:t>
            </a:r>
            <a:endParaRPr dirty="0"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0EC38357-D4E6-4B71-BDB9-7671B204EB72}"/>
              </a:ext>
            </a:extLst>
          </p:cNvPr>
          <p:cNvSpPr/>
          <p:nvPr/>
        </p:nvSpPr>
        <p:spPr>
          <a:xfrm>
            <a:off x="215900" y="1293220"/>
            <a:ext cx="5605661" cy="84673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 bIns="9525" lIns="9525" numCol="1" rIns="9525" rtlCol="0" spcCol="1270" spcFirstLastPara="0" tIns="9525" vert="horz" wrap="square">
            <a:noAutofit/>
          </a:bodyPr>
          <a:lstStyle/>
          <a:p>
            <a:pPr indent="-285750" marL="285750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400">
                <a:solidFill>
                  <a:schemeClr val="tx1"/>
                </a:solidFill>
              </a:rPr>
              <a:t>Befristete Beschäftigung einer Hausfrau ohne Vorbeschäftigung</a:t>
            </a:r>
          </a:p>
          <a:p>
            <a:pPr indent="-285750" marL="285750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400">
                <a:solidFill>
                  <a:schemeClr val="tx1"/>
                </a:solidFill>
              </a:rPr>
              <a:t>Zeitraum: 1.7. – 30.9., mtl. Entgelt: 1.500 EUR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AB2E6D6-B51F-4494-8615-147C17351262}"/>
              </a:ext>
            </a:extLst>
          </p:cNvPr>
          <p:cNvSpPr/>
          <p:nvPr/>
        </p:nvSpPr>
        <p:spPr>
          <a:xfrm>
            <a:off x="215899" y="2571751"/>
            <a:ext cx="5605661" cy="8636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 bIns="9525" lIns="9525" numCol="1" rIns="9525" rtlCol="0" spcCol="1270" spcFirstLastPara="0" tIns="9525" vert="horz" wrap="square">
            <a:noAutofit/>
          </a:bodyPr>
          <a:lstStyle/>
          <a:p>
            <a:pPr marL="271463">
              <a:buClr>
                <a:srgbClr val="00A0E3"/>
              </a:buClr>
            </a:pPr>
            <a:r>
              <a:rPr dirty="0" lang="de-DE" sz="1400">
                <a:solidFill>
                  <a:schemeClr val="tx1"/>
                </a:solidFill>
              </a:rPr>
              <a:t>Beschäftigung kurzfristig und somit versicherungsfrei; keine Berufsmäßigkeit </a:t>
            </a:r>
          </a:p>
        </p:txBody>
      </p:sp>
      <p:pic>
        <p:nvPicPr>
          <p:cNvPr descr="Ein Bild, das Kleidung, Person, Menschliches Gesicht, Gebäude enthält.  Automatisch generierte Beschreibung" id="11" name="Bildplatzhalter 10">
            <a:extLst>
              <a:ext uri="{FF2B5EF4-FFF2-40B4-BE49-F238E27FC236}">
                <a16:creationId xmlns:a16="http://schemas.microsoft.com/office/drawing/2014/main" id="{B10D9173-A341-347F-9BCC-D8F0811C0135}"/>
              </a:ext>
            </a:extLst>
          </p:cNvPr>
          <p:cNvPicPr>
            <a:picLocks noChangeAspect="1" noGrp="1"/>
          </p:cNvPicPr>
          <p:nvPr>
            <p:ph idx="14" sz="quarter" type="pic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" l="38041" r="8897" t="-179"/>
          <a:stretch/>
        </p:blipFill>
        <p:spPr>
          <a:xfrm>
            <a:off x="6262688" y="1271588"/>
            <a:ext cx="2809875" cy="3457575"/>
          </a:xfrm>
        </p:spPr>
      </p:pic>
    </p:spTree>
    <p:extLst>
      <p:ext uri="{BB962C8B-B14F-4D97-AF65-F5344CB8AC3E}">
        <p14:creationId xmlns:p14="http://schemas.microsoft.com/office/powerpoint/2010/main" val="1181183482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9"/>
      <p:bldP animBg="1" grpId="0" spid="10"/>
    </p:bldLst>
  </p:timing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idx="11" sz="quarter" type="ftr"/>
          </p:nvPr>
        </p:nvSpPr>
        <p:spPr/>
        <p:txBody>
          <a:bodyPr/>
          <a:lstStyle/>
          <a:p>
            <a:r>
              <a:rPr lang="de-DE"/>
              <a:t>Geringfügige Beschäftigungen und Midijobs – Stand April 2026</a:t>
            </a:r>
            <a:endParaRPr dirty="0"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lang="de-DE"/>
              <a:t>Kurzfristige Beschäftigungen</a:t>
            </a:r>
            <a:br>
              <a:rPr dirty="0" lang="de-DE"/>
            </a:br>
            <a:r>
              <a:rPr b="0" dirty="0" lang="de-DE" sz="1800"/>
              <a:t>Beispiel 16</a:t>
            </a:r>
            <a:endParaRPr dirty="0" lang="de-DE"/>
          </a:p>
        </p:txBody>
      </p:sp>
      <p:sp>
        <p:nvSpPr>
          <p:cNvPr id="8" name="Rechteck 7"/>
          <p:cNvSpPr/>
          <p:nvPr/>
        </p:nvSpPr>
        <p:spPr>
          <a:xfrm>
            <a:off x="86698" y="4892751"/>
            <a:ext cx="3321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b="1" dirty="0" lang="de-DE" sz="800">
                <a:solidFill>
                  <a:srgbClr val="00A0E3"/>
                </a:solidFill>
              </a:rPr>
              <a:t>54</a:t>
            </a:r>
            <a:endParaRPr dirty="0"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9AF782E9-7D1C-4525-80D4-F3FB4BB1CA8F}"/>
              </a:ext>
            </a:extLst>
          </p:cNvPr>
          <p:cNvSpPr/>
          <p:nvPr/>
        </p:nvSpPr>
        <p:spPr>
          <a:xfrm>
            <a:off x="215900" y="1287026"/>
            <a:ext cx="5605661" cy="128472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 bIns="9525" lIns="9525" numCol="1" rIns="9525" rtlCol="0" spcCol="1270" spcFirstLastPara="0" tIns="9525" vert="horz" wrap="square">
            <a:noAutofit/>
          </a:bodyPr>
          <a:lstStyle/>
          <a:p>
            <a:pPr indent="-285750" marL="285750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400">
                <a:solidFill>
                  <a:schemeClr val="tx1"/>
                </a:solidFill>
              </a:rPr>
              <a:t>Befristete Beschäftigung einer Hausfrau ohne Vorbeschäftigung </a:t>
            </a:r>
          </a:p>
          <a:p>
            <a:pPr indent="-285750" marL="285750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400">
                <a:solidFill>
                  <a:schemeClr val="tx1"/>
                </a:solidFill>
              </a:rPr>
              <a:t>Zeitraum: 1.7. – 30.9., 1.500 EUR mtl., 5-Tage-Woche</a:t>
            </a:r>
          </a:p>
          <a:p>
            <a:pPr indent="-285750" marL="285750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400">
                <a:solidFill>
                  <a:schemeClr val="tx1"/>
                </a:solidFill>
              </a:rPr>
              <a:t>Verlängerung als Krankheitsvertretung am 1.10., </a:t>
            </a:r>
            <a:br>
              <a:rPr dirty="0" lang="de-DE" sz="1400">
                <a:solidFill>
                  <a:schemeClr val="tx1"/>
                </a:solidFill>
              </a:rPr>
            </a:br>
            <a:r>
              <a:rPr dirty="0" lang="de-DE" sz="1400">
                <a:solidFill>
                  <a:schemeClr val="tx1"/>
                </a:solidFill>
              </a:rPr>
              <a:t>Zeitraum: 1.10. – 31.12.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3BD9F54A-BA68-4011-9A6F-84C1414C4897}"/>
              </a:ext>
            </a:extLst>
          </p:cNvPr>
          <p:cNvSpPr/>
          <p:nvPr/>
        </p:nvSpPr>
        <p:spPr>
          <a:xfrm>
            <a:off x="221179" y="3029021"/>
            <a:ext cx="5605661" cy="151216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 bIns="9525" lIns="9525" numCol="1" rIns="9525" rtlCol="0" spcCol="1270" spcFirstLastPara="0" tIns="9525" vert="horz" wrap="square">
            <a:noAutofit/>
          </a:bodyPr>
          <a:lstStyle/>
          <a:p>
            <a:pPr indent="-285750" marL="285750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400">
                <a:solidFill>
                  <a:schemeClr val="tx1"/>
                </a:solidFill>
              </a:rPr>
              <a:t>Beschäftigung bis zum 30.9. kurzfristig und von Beginn an versicherungsfrei</a:t>
            </a:r>
          </a:p>
          <a:p>
            <a:pPr indent="-285750" marL="285750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400">
                <a:solidFill>
                  <a:schemeClr val="tx1"/>
                </a:solidFill>
              </a:rPr>
              <a:t>Beschäftigung war von vornherein befristet, Verlängerung vorher nicht absehbar </a:t>
            </a:r>
          </a:p>
          <a:p>
            <a:pPr indent="-285750" marL="285750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400">
                <a:solidFill>
                  <a:schemeClr val="tx1"/>
                </a:solidFill>
              </a:rPr>
              <a:t>Ab 1.10. besteht KV-, PV-, RV- und ALV-Pflicht.</a:t>
            </a:r>
          </a:p>
        </p:txBody>
      </p:sp>
      <p:pic>
        <p:nvPicPr>
          <p:cNvPr id="4" name="Bildplatzhalter 12">
            <a:extLst>
              <a:ext uri="{FF2B5EF4-FFF2-40B4-BE49-F238E27FC236}">
                <a16:creationId xmlns:a16="http://schemas.microsoft.com/office/drawing/2014/main" id="{0E515A9C-18EA-F7E9-8B7D-32DB5855EF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" l="38071" r="8865" t="-25"/>
          <a:stretch/>
        </p:blipFill>
        <p:spPr>
          <a:xfrm>
            <a:off x="6264275" y="1286163"/>
            <a:ext cx="2809986" cy="34575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6064379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9"/>
      <p:bldP animBg="1" grpId="0" spid="10"/>
    </p:bldLst>
  </p:timing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7995712-F0E2-4B9C-A776-F07CAFECB36C}"/>
              </a:ext>
            </a:extLst>
          </p:cNvPr>
          <p:cNvSpPr>
            <a:spLocks noGrp="1"/>
          </p:cNvSpPr>
          <p:nvPr>
            <p:ph idx="11" sz="quarter" type="ftr"/>
          </p:nvPr>
        </p:nvSpPr>
        <p:spPr/>
        <p:txBody>
          <a:bodyPr/>
          <a:lstStyle/>
          <a:p>
            <a:r>
              <a:rPr lang="de-DE"/>
              <a:t>Geringfügige Beschäftigungen und Midijobs – Stand April 2026</a:t>
            </a:r>
            <a:endParaRPr dirty="0" lang="de-DE"/>
          </a:p>
        </p:txBody>
      </p:sp>
      <p:pic>
        <p:nvPicPr>
          <p:cNvPr id="13" name="Bildplatzhalter 12">
            <a:extLst>
              <a:ext uri="{FF2B5EF4-FFF2-40B4-BE49-F238E27FC236}">
                <a16:creationId xmlns:a16="http://schemas.microsoft.com/office/drawing/2014/main" id="{E00A6127-3B17-4E90-A0E1-954D9EB1CFB6}"/>
              </a:ext>
            </a:extLst>
          </p:cNvPr>
          <p:cNvPicPr>
            <a:picLocks noChangeAspect="1" noGrp="1"/>
          </p:cNvPicPr>
          <p:nvPr>
            <p:ph idx="14" sz="quarter" type="pic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894" r="22894"/>
          <a:stretch/>
        </p:blipFill>
        <p:spPr>
          <a:xfrm>
            <a:off x="6262577" y="1286164"/>
            <a:ext cx="2809986" cy="3457575"/>
          </a:xfr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453C0276-CD5A-41F9-920E-C834335FA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lang="de-DE"/>
              <a:t>Kurzfristige Beschäftigungen</a:t>
            </a:r>
            <a:br>
              <a:rPr dirty="0" lang="de-DE"/>
            </a:br>
            <a:r>
              <a:rPr b="0" dirty="0" lang="de-DE" sz="1800"/>
              <a:t>Beispiel 17 (Schüler im Bistro)</a:t>
            </a:r>
            <a:endParaRPr b="0" dirty="0"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2510FFD0-923A-4568-B321-497B2B896DE2}"/>
              </a:ext>
            </a:extLst>
          </p:cNvPr>
          <p:cNvSpPr/>
          <p:nvPr/>
        </p:nvSpPr>
        <p:spPr>
          <a:xfrm>
            <a:off x="215900" y="1286164"/>
            <a:ext cx="5605661" cy="171738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 bIns="9525" lIns="9525" numCol="1" rIns="9525" rtlCol="0" spcCol="1270" spcFirstLastPara="0" tIns="9525" vert="horz" wrap="square">
            <a:noAutofit/>
          </a:bodyPr>
          <a:lstStyle/>
          <a:p>
            <a:pPr indent="-271463" marL="271463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400">
                <a:solidFill>
                  <a:schemeClr val="tx1"/>
                </a:solidFill>
              </a:rPr>
              <a:t>A 4.1. – 29.1.:    26 Kalendertage (KT)/</a:t>
            </a:r>
            <a:br>
              <a:rPr dirty="0" lang="de-DE" sz="1400">
                <a:solidFill>
                  <a:schemeClr val="tx1"/>
                </a:solidFill>
              </a:rPr>
            </a:br>
            <a:r>
              <a:rPr dirty="0" lang="de-DE" sz="1400">
                <a:solidFill>
                  <a:schemeClr val="tx1"/>
                </a:solidFill>
              </a:rPr>
              <a:t>                         18 Arbeitstage (AT) </a:t>
            </a:r>
          </a:p>
          <a:p>
            <a:pPr indent="-271463" marL="271463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400">
                <a:solidFill>
                  <a:schemeClr val="tx1"/>
                </a:solidFill>
              </a:rPr>
              <a:t>B 1.2. – 25.2.:    25 KT/17 AT </a:t>
            </a:r>
          </a:p>
          <a:p>
            <a:pPr indent="-271463" marL="271463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400">
                <a:solidFill>
                  <a:schemeClr val="tx1"/>
                </a:solidFill>
              </a:rPr>
              <a:t>C 22.4. – 13.6.:  52 KT/37 AT </a:t>
            </a:r>
          </a:p>
          <a:p>
            <a:pPr indent="-271463" marL="271463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b="1" dirty="0" lang="de-DE" sz="1400">
                <a:solidFill>
                  <a:schemeClr val="tx1"/>
                </a:solidFill>
              </a:rPr>
              <a:t>gesamt</a:t>
            </a:r>
            <a:r>
              <a:rPr dirty="0" lang="de-DE" sz="1400">
                <a:solidFill>
                  <a:schemeClr val="tx1"/>
                </a:solidFill>
              </a:rPr>
              <a:t>            103 KT/72 AT</a:t>
            </a:r>
          </a:p>
          <a:p>
            <a:pPr>
              <a:buClr>
                <a:srgbClr val="00A0E3"/>
              </a:buClr>
            </a:pPr>
            <a:endParaRPr dirty="0" lang="de-DE" sz="1400">
              <a:solidFill>
                <a:schemeClr val="tx1"/>
              </a:solidFill>
            </a:endParaRPr>
          </a:p>
          <a:p>
            <a:pPr marL="271463">
              <a:buClr>
                <a:srgbClr val="00A0E3"/>
              </a:buClr>
            </a:pPr>
            <a:r>
              <a:rPr dirty="0" lang="de-DE" sz="1400">
                <a:solidFill>
                  <a:schemeClr val="tx1"/>
                </a:solidFill>
              </a:rPr>
              <a:t>Alle Beschäftigungen befristet, mtl. Entgelt je &gt; 603 EUR.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742DA116-875E-421B-ACC2-E8D7FE5875AC}"/>
              </a:ext>
            </a:extLst>
          </p:cNvPr>
          <p:cNvSpPr/>
          <p:nvPr/>
        </p:nvSpPr>
        <p:spPr>
          <a:xfrm>
            <a:off x="215900" y="3435351"/>
            <a:ext cx="5605661" cy="127194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 bIns="9525" lIns="9525" numCol="1" rIns="9525" rtlCol="0" spcCol="1270" spcFirstLastPara="0" tIns="9525" vert="horz" wrap="square">
            <a:noAutofit/>
          </a:bodyPr>
          <a:lstStyle/>
          <a:p>
            <a:pPr indent="-271463" marL="271463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400">
                <a:solidFill>
                  <a:schemeClr val="tx1"/>
                </a:solidFill>
              </a:rPr>
              <a:t>A und B kurzfristig =&gt; Versicherungsfreiheit</a:t>
            </a:r>
          </a:p>
          <a:p>
            <a:pPr indent="-271463" marL="271463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400">
                <a:solidFill>
                  <a:schemeClr val="tx1"/>
                </a:solidFill>
              </a:rPr>
              <a:t>C: Im Kalenderjahr insgesamt 103 KT/72 AT =&gt; zulässige Zeitdauer überschritten =&gt; Beschäftigung C </a:t>
            </a:r>
            <a:r>
              <a:rPr b="1" dirty="0" lang="de-DE" sz="1400">
                <a:solidFill>
                  <a:schemeClr val="tx1"/>
                </a:solidFill>
              </a:rPr>
              <a:t>nicht</a:t>
            </a:r>
            <a:r>
              <a:rPr dirty="0" lang="de-DE" sz="1400">
                <a:solidFill>
                  <a:schemeClr val="tx1"/>
                </a:solidFill>
              </a:rPr>
              <a:t> kurzfristig =&gt; Versicherungspflicht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5D5EADFC-30C5-4F14-8821-255C257514AB}"/>
              </a:ext>
            </a:extLst>
          </p:cNvPr>
          <p:cNvSpPr/>
          <p:nvPr/>
        </p:nvSpPr>
        <p:spPr>
          <a:xfrm>
            <a:off x="86698" y="4892751"/>
            <a:ext cx="3321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b="1" dirty="0" lang="de-DE" sz="800">
                <a:solidFill>
                  <a:srgbClr val="00A0E3"/>
                </a:solidFill>
              </a:rPr>
              <a:t>55</a:t>
            </a:r>
            <a:endParaRPr dirty="0" lang="de-DE"/>
          </a:p>
        </p:txBody>
      </p:sp>
    </p:spTree>
    <p:extLst>
      <p:ext uri="{BB962C8B-B14F-4D97-AF65-F5344CB8AC3E}">
        <p14:creationId xmlns:p14="http://schemas.microsoft.com/office/powerpoint/2010/main" val="1773736118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10"/>
      <p:bldP animBg="1" grpId="0" spid="11"/>
    </p:bldLst>
  </p:timing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idx="11" sz="quarter" type="ftr"/>
          </p:nvPr>
        </p:nvSpPr>
        <p:spPr/>
        <p:txBody>
          <a:bodyPr/>
          <a:lstStyle/>
          <a:p>
            <a:r>
              <a:rPr lang="de-DE"/>
              <a:t>Geringfügige Beschäftigungen und Midijobs – Stand April 2026</a:t>
            </a:r>
            <a:endParaRPr dirty="0" lang="de-DE"/>
          </a:p>
        </p:txBody>
      </p:sp>
      <p:pic>
        <p:nvPicPr>
          <p:cNvPr id="13" name="Bildplatzhalter 12">
            <a:extLst>
              <a:ext uri="{FF2B5EF4-FFF2-40B4-BE49-F238E27FC236}">
                <a16:creationId xmlns:a16="http://schemas.microsoft.com/office/drawing/2014/main" id="{7E9467C3-BDC6-4E7C-88B8-B6252671C0EA}"/>
              </a:ext>
            </a:extLst>
          </p:cNvPr>
          <p:cNvPicPr>
            <a:picLocks noChangeAspect="1" noGrp="1"/>
          </p:cNvPicPr>
          <p:nvPr>
            <p:ph idx="14" sz="quarter" type="pic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291" r="15123"/>
          <a:stretch/>
        </p:blipFill>
        <p:spPr>
          <a:xfrm>
            <a:off x="6262577" y="1286164"/>
            <a:ext cx="2809986" cy="3457575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lang="de-DE"/>
              <a:t>Kurzfristige Beschäftigungen</a:t>
            </a:r>
            <a:br>
              <a:rPr dirty="0" lang="de-DE"/>
            </a:br>
            <a:r>
              <a:rPr b="0" dirty="0" lang="de-DE" sz="1800"/>
              <a:t>Beispiel 18</a:t>
            </a:r>
            <a:endParaRPr dirty="0" lang="de-DE"/>
          </a:p>
        </p:txBody>
      </p:sp>
      <p:sp>
        <p:nvSpPr>
          <p:cNvPr id="7" name="Rechteck 6"/>
          <p:cNvSpPr/>
          <p:nvPr/>
        </p:nvSpPr>
        <p:spPr>
          <a:xfrm>
            <a:off x="86698" y="4892751"/>
            <a:ext cx="3321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b="1" dirty="0" lang="de-DE" sz="800">
                <a:solidFill>
                  <a:srgbClr val="00A0E3"/>
                </a:solidFill>
              </a:rPr>
              <a:t>56</a:t>
            </a:r>
            <a:endParaRPr dirty="0"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1CADBB06-9880-4D20-ADD8-26F8450797BD}"/>
              </a:ext>
            </a:extLst>
          </p:cNvPr>
          <p:cNvSpPr/>
          <p:nvPr/>
        </p:nvSpPr>
        <p:spPr>
          <a:xfrm>
            <a:off x="215900" y="1286165"/>
            <a:ext cx="5605661" cy="85378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 bIns="9525" lIns="9525" numCol="1" rIns="9525" rtlCol="0" spcCol="1270" spcFirstLastPara="0" tIns="9525" vert="horz" wrap="square">
            <a:noAutofit/>
          </a:bodyPr>
          <a:lstStyle/>
          <a:p>
            <a:pPr indent="-285750" marL="285750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400">
                <a:solidFill>
                  <a:schemeClr val="tx1"/>
                </a:solidFill>
              </a:rPr>
              <a:t>Beschäftigung A 29.1. – 9.7. (5-Tage-Woche)</a:t>
            </a:r>
          </a:p>
          <a:p>
            <a:pPr indent="-285750" marL="285750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400">
                <a:solidFill>
                  <a:schemeClr val="tx1"/>
                </a:solidFill>
              </a:rPr>
              <a:t>Beschäftigung B 1.9. – 24.9.</a:t>
            </a:r>
          </a:p>
          <a:p>
            <a:pPr indent="-285750" marL="285750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400">
                <a:solidFill>
                  <a:schemeClr val="tx1"/>
                </a:solidFill>
              </a:rPr>
              <a:t>Beide befristet; mtl. Entgelt je 1.200 EUR.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729AE4F8-2522-4428-86F2-D554581CC1F6}"/>
              </a:ext>
            </a:extLst>
          </p:cNvPr>
          <p:cNvSpPr/>
          <p:nvPr/>
        </p:nvSpPr>
        <p:spPr>
          <a:xfrm>
            <a:off x="215899" y="2571750"/>
            <a:ext cx="5605661" cy="216058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 bIns="9525" lIns="9525" numCol="1" rIns="9525" rtlCol="0" spcCol="1270" spcFirstLastPara="0" tIns="9525" vert="horz" wrap="square">
            <a:noAutofit/>
          </a:bodyPr>
          <a:lstStyle/>
          <a:p>
            <a:pPr indent="-285750" marL="285750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400">
                <a:solidFill>
                  <a:schemeClr val="tx1"/>
                </a:solidFill>
              </a:rPr>
              <a:t>A: weder kurzfristig noch geringfügig entlohnt =&gt; </a:t>
            </a:r>
            <a:br>
              <a:rPr dirty="0" lang="de-DE" sz="1400">
                <a:solidFill>
                  <a:schemeClr val="tx1"/>
                </a:solidFill>
              </a:rPr>
            </a:br>
            <a:r>
              <a:rPr dirty="0" lang="de-DE" sz="1400">
                <a:solidFill>
                  <a:schemeClr val="tx1"/>
                </a:solidFill>
              </a:rPr>
              <a:t>Versicherungspflicht in allen SV-Zweigen</a:t>
            </a:r>
          </a:p>
          <a:p>
            <a:pPr indent="-285750" marL="285750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400">
                <a:solidFill>
                  <a:schemeClr val="tx1"/>
                </a:solidFill>
              </a:rPr>
              <a:t>B: kurzfristig, aber im laufenden Kalenderjahr insgesamt </a:t>
            </a:r>
            <a:br>
              <a:rPr dirty="0" lang="de-DE" sz="1400">
                <a:solidFill>
                  <a:schemeClr val="tx1"/>
                </a:solidFill>
              </a:rPr>
            </a:br>
            <a:r>
              <a:rPr dirty="0" lang="de-DE" sz="1400">
                <a:solidFill>
                  <a:schemeClr val="tx1"/>
                </a:solidFill>
              </a:rPr>
              <a:t>&gt; 3 Monate/70 AT in Beschäftigungen mit &gt; 603 EUR  </a:t>
            </a:r>
            <a:br>
              <a:rPr dirty="0" lang="de-DE" sz="1400">
                <a:solidFill>
                  <a:schemeClr val="tx1"/>
                </a:solidFill>
              </a:rPr>
            </a:br>
            <a:r>
              <a:rPr dirty="0" lang="de-DE" sz="1400">
                <a:solidFill>
                  <a:schemeClr val="tx1"/>
                </a:solidFill>
              </a:rPr>
              <a:t>=&gt; berufsmäßig, Versicherungspflicht </a:t>
            </a:r>
            <a:br>
              <a:rPr dirty="0" lang="de-DE" sz="1400">
                <a:solidFill>
                  <a:schemeClr val="tx1"/>
                </a:solidFill>
              </a:rPr>
            </a:br>
            <a:r>
              <a:rPr dirty="0" lang="de-DE" sz="1400">
                <a:solidFill>
                  <a:schemeClr val="tx1"/>
                </a:solidFill>
              </a:rPr>
              <a:t>(Gleiches Ergebnis bei Beschäftigung in der Landwirtschaft wegen Überschreitung der Zeitgrenzen von 15 Wochen/</a:t>
            </a:r>
            <a:br>
              <a:rPr dirty="0" lang="de-DE" sz="1400">
                <a:solidFill>
                  <a:schemeClr val="tx1"/>
                </a:solidFill>
              </a:rPr>
            </a:br>
            <a:r>
              <a:rPr dirty="0" lang="de-DE" sz="1400">
                <a:solidFill>
                  <a:schemeClr val="tx1"/>
                </a:solidFill>
              </a:rPr>
              <a:t>90 Arbeitstagen)</a:t>
            </a:r>
          </a:p>
        </p:txBody>
      </p:sp>
    </p:spTree>
    <p:extLst>
      <p:ext uri="{BB962C8B-B14F-4D97-AF65-F5344CB8AC3E}">
        <p14:creationId xmlns:p14="http://schemas.microsoft.com/office/powerpoint/2010/main" val="3212389966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10"/>
      <p:bldP animBg="1" grpId="0" spid="11"/>
    </p:bldLst>
  </p:timing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idx="11" sz="quarter" type="ftr"/>
          </p:nvPr>
        </p:nvSpPr>
        <p:spPr/>
        <p:txBody>
          <a:bodyPr/>
          <a:lstStyle/>
          <a:p>
            <a:r>
              <a:rPr lang="de-DE"/>
              <a:t>Geringfügige Beschäftigungen und Midijobs – Stand April 2026</a:t>
            </a:r>
            <a:endParaRPr dirty="0" lang="de-DE"/>
          </a:p>
        </p:txBody>
      </p:sp>
      <p:pic>
        <p:nvPicPr>
          <p:cNvPr id="11" name="Bildplatzhalter 10">
            <a:extLst>
              <a:ext uri="{FF2B5EF4-FFF2-40B4-BE49-F238E27FC236}">
                <a16:creationId xmlns:a16="http://schemas.microsoft.com/office/drawing/2014/main" id="{D9415E3C-C023-447F-980F-C4718647101D}"/>
              </a:ext>
            </a:extLst>
          </p:cNvPr>
          <p:cNvPicPr>
            <a:picLocks noChangeAspect="1" noGrp="1"/>
          </p:cNvPicPr>
          <p:nvPr>
            <p:ph idx="14" sz="quarter" type="pic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3" l="33306" r="12482" t="413"/>
          <a:stretch/>
        </p:blipFill>
        <p:spPr>
          <a:xfrm>
            <a:off x="6262577" y="1286164"/>
            <a:ext cx="2809986" cy="3457575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lang="de-DE"/>
              <a:t>Kurzfristige Beschäftigungen</a:t>
            </a:r>
            <a:br>
              <a:rPr dirty="0" lang="de-DE"/>
            </a:br>
            <a:r>
              <a:rPr b="0" dirty="0" lang="de-DE" sz="1800"/>
              <a:t>Beispiel 19</a:t>
            </a:r>
            <a:endParaRPr dirty="0" lang="de-DE"/>
          </a:p>
        </p:txBody>
      </p:sp>
      <p:sp>
        <p:nvSpPr>
          <p:cNvPr id="8" name="Rechteck 7"/>
          <p:cNvSpPr/>
          <p:nvPr/>
        </p:nvSpPr>
        <p:spPr>
          <a:xfrm>
            <a:off x="86698" y="4892751"/>
            <a:ext cx="3321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b="1" dirty="0" lang="de-DE" sz="800">
                <a:solidFill>
                  <a:srgbClr val="00A0E3"/>
                </a:solidFill>
              </a:rPr>
              <a:t>57</a:t>
            </a:r>
            <a:endParaRPr dirty="0"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73F2275-5E6D-4E2B-A156-1306F2522E7E}"/>
              </a:ext>
            </a:extLst>
          </p:cNvPr>
          <p:cNvSpPr/>
          <p:nvPr/>
        </p:nvSpPr>
        <p:spPr>
          <a:xfrm>
            <a:off x="215899" y="1285196"/>
            <a:ext cx="5605661" cy="128655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 bIns="9525" lIns="9525" numCol="1" rIns="9525" rtlCol="0" spcCol="1270" spcFirstLastPara="0" tIns="9525" vert="horz" wrap="square">
            <a:noAutofit/>
          </a:bodyPr>
          <a:lstStyle/>
          <a:p>
            <a:pPr indent="-285750" marL="285750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600">
                <a:solidFill>
                  <a:schemeClr val="tx1"/>
                </a:solidFill>
              </a:rPr>
              <a:t>Beschäftigung A, seit Jahren – 31.5., Altersrentnerin ab 1.6.</a:t>
            </a:r>
          </a:p>
          <a:p>
            <a:pPr indent="-285750" marL="285750"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600">
                <a:solidFill>
                  <a:schemeClr val="tx1"/>
                </a:solidFill>
              </a:rPr>
              <a:t>Beschäftigung B, 1.8. – 30.8., befristet; </a:t>
            </a:r>
            <a:br>
              <a:rPr dirty="0" lang="de-DE" sz="1600">
                <a:solidFill>
                  <a:schemeClr val="tx1"/>
                </a:solidFill>
              </a:rPr>
            </a:br>
            <a:r>
              <a:rPr dirty="0" lang="de-DE" sz="1600">
                <a:solidFill>
                  <a:schemeClr val="tx1"/>
                </a:solidFill>
              </a:rPr>
              <a:t>mtl. Entgelt 1.200 EUR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5A3AEF7E-32D5-4990-AB71-1CF1556250D7}"/>
              </a:ext>
            </a:extLst>
          </p:cNvPr>
          <p:cNvSpPr/>
          <p:nvPr/>
        </p:nvSpPr>
        <p:spPr>
          <a:xfrm>
            <a:off x="205198" y="3003550"/>
            <a:ext cx="5627277" cy="129540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 bIns="9525" lIns="9525" numCol="1" rIns="9525" rtlCol="0" spcCol="1270" spcFirstLastPara="0" tIns="9525" vert="horz" wrap="square">
            <a:noAutofit/>
          </a:bodyPr>
          <a:lstStyle/>
          <a:p>
            <a:pPr marL="268288">
              <a:buClr>
                <a:srgbClr val="00A0E3"/>
              </a:buClr>
            </a:pPr>
            <a:r>
              <a:rPr dirty="0" lang="de-DE" sz="1600">
                <a:solidFill>
                  <a:schemeClr val="tx1"/>
                </a:solidFill>
              </a:rPr>
              <a:t>Beschäftigung B: kurzfristig, AN = Rentnerin =&gt; keine Berufsmäßigkeit, Zeiten vor dem Renteneintritt (1.6.) nicht berücksichtigt =&gt; Versicherungsfreiheit</a:t>
            </a:r>
          </a:p>
        </p:txBody>
      </p:sp>
    </p:spTree>
    <p:extLst>
      <p:ext uri="{BB962C8B-B14F-4D97-AF65-F5344CB8AC3E}">
        <p14:creationId xmlns:p14="http://schemas.microsoft.com/office/powerpoint/2010/main" val="3227658145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9"/>
      <p:bldP animBg="1" grpId="0" spid="10"/>
    </p:bldLst>
  </p:timing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idx="11" sz="quarter" type="ftr"/>
          </p:nvPr>
        </p:nvSpPr>
        <p:spPr/>
        <p:txBody>
          <a:bodyPr/>
          <a:lstStyle/>
          <a:p>
            <a:r>
              <a:rPr lang="de-DE"/>
              <a:t>Geringfügige Beschäftigungen und Midijobs – Stand April 2026</a:t>
            </a:r>
            <a:endParaRPr dirty="0" lang="de-DE"/>
          </a:p>
        </p:txBody>
      </p:sp>
      <p:sp>
        <p:nvSpPr>
          <p:cNvPr id="5" name="Inhaltsplatzhalter 4"/>
          <p:cNvSpPr>
            <a:spLocks noGrp="1"/>
          </p:cNvSpPr>
          <p:nvPr>
            <p:ph idx="13" sz="quarter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lang="de-DE"/>
              <a:t>Beitragspflichtiges Entgelt = 0 EUR </a:t>
            </a:r>
          </a:p>
          <a:p>
            <a:r>
              <a:rPr dirty="0" lang="de-DE"/>
              <a:t>Beitragsgruppenschlüssel: 0000 </a:t>
            </a:r>
          </a:p>
          <a:p>
            <a:r>
              <a:rPr dirty="0" lang="de-DE"/>
              <a:t>Personengruppenschlüssel: 110</a:t>
            </a:r>
          </a:p>
          <a:p>
            <a:r>
              <a:rPr dirty="0" lang="de-DE"/>
              <a:t>Nur DEÜV-Jahresmeldungen zur UV (Grund 92) sind vorzunehmen.</a:t>
            </a:r>
          </a:p>
          <a:p>
            <a:r>
              <a:rPr dirty="0" lang="de-DE"/>
              <a:t>KV-Status ist zu melden!</a:t>
            </a:r>
          </a:p>
          <a:p>
            <a:r>
              <a:rPr dirty="0" lang="de-DE"/>
              <a:t>Annahmestelle für Meldungen – unabhängig von der Krankenkasse des Beschäftigten – </a:t>
            </a:r>
            <a:br>
              <a:rPr dirty="0" lang="de-DE"/>
            </a:br>
            <a:r>
              <a:rPr dirty="0" lang="de-DE"/>
              <a:t>ist die Minijob-Zentrale.</a:t>
            </a:r>
          </a:p>
          <a:p>
            <a:r>
              <a:rPr dirty="0" lang="de-DE"/>
              <a:t>Minijob-Zentrale: elektronische Rückmeldung zu Vorbeschäftigungszeiten an AG</a:t>
            </a:r>
          </a:p>
          <a:p>
            <a:pPr indent="0" marL="0">
              <a:buNone/>
            </a:pPr>
            <a:endParaRPr dirty="0" lang="de-DE"/>
          </a:p>
          <a:p>
            <a:pPr indent="0" marL="0">
              <a:buNone/>
            </a:pPr>
            <a:endParaRPr dirty="0"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lang="de-DE"/>
              <a:t>Kurzfristige Beschäftigungen</a:t>
            </a:r>
            <a:br>
              <a:rPr dirty="0" lang="de-DE"/>
            </a:br>
            <a:r>
              <a:rPr b="0" dirty="0" lang="de-DE" sz="1800"/>
              <a:t>Meldungen</a:t>
            </a:r>
            <a:endParaRPr b="0" dirty="0" lang="de-DE"/>
          </a:p>
        </p:txBody>
      </p:sp>
      <p:sp>
        <p:nvSpPr>
          <p:cNvPr id="9" name="Rechteck 8"/>
          <p:cNvSpPr/>
          <p:nvPr/>
        </p:nvSpPr>
        <p:spPr>
          <a:xfrm>
            <a:off x="86698" y="4892751"/>
            <a:ext cx="3321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b="1" dirty="0" lang="de-DE" sz="800">
                <a:solidFill>
                  <a:srgbClr val="00A0E3"/>
                </a:solidFill>
              </a:rPr>
              <a:t>58</a:t>
            </a:r>
            <a:endParaRPr dirty="0" lang="de-DE"/>
          </a:p>
        </p:txBody>
      </p:sp>
    </p:spTree>
    <p:extLst>
      <p:ext uri="{BB962C8B-B14F-4D97-AF65-F5344CB8AC3E}">
        <p14:creationId xmlns:p14="http://schemas.microsoft.com/office/powerpoint/2010/main" val="2432476620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>
                      <p:stCondLst>
                        <p:cond delay="indefinite"/>
                      </p:stCondLst>
                      <p:childTnLst>
                        <p:par>
                          <p:cTn fill="hold" id="12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>
                      <p:stCondLst>
                        <p:cond delay="indefinite"/>
                      </p:stCondLst>
                      <p:childTnLst>
                        <p:par>
                          <p:cTn fill="hold" id="16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7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9">
                      <p:stCondLst>
                        <p:cond delay="indefinite"/>
                      </p:stCondLst>
                      <p:childTnLst>
                        <p:par>
                          <p:cTn fill="hold" id="2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1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3">
                      <p:stCondLst>
                        <p:cond delay="indefinite"/>
                      </p:stCondLst>
                      <p:childTnLst>
                        <p:par>
                          <p:cTn fill="hold" id="2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7">
                      <p:stCondLst>
                        <p:cond delay="indefinite"/>
                      </p:stCondLst>
                      <p:childTnLst>
                        <p:par>
                          <p:cTn fill="hold" id="2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grpId="0" spid="5" uiExpand="1"/>
    </p:bldLst>
  </p:timing>
</p:sld>
</file>

<file path=ppt/slides/slide6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idx="11" sz="quarter" type="ftr"/>
          </p:nvPr>
        </p:nvSpPr>
        <p:spPr/>
        <p:txBody>
          <a:bodyPr/>
          <a:lstStyle/>
          <a:p>
            <a:r>
              <a:rPr lang="de-DE"/>
              <a:t>Geringfügige Beschäftigungen und Midijobs – Stand April 2026</a:t>
            </a:r>
            <a:endParaRPr dirty="0" lang="de-DE"/>
          </a:p>
        </p:txBody>
      </p:sp>
      <p:sp>
        <p:nvSpPr>
          <p:cNvPr id="5" name="Inhaltsplatzhalter 4"/>
          <p:cNvSpPr>
            <a:spLocks noGrp="1"/>
          </p:cNvSpPr>
          <p:nvPr>
            <p:ph idx="13" sz="quarter"/>
          </p:nvPr>
        </p:nvSpPr>
        <p:spPr>
          <a:prstGeom prst="rect">
            <a:avLst/>
          </a:prstGeom>
        </p:spPr>
        <p:txBody>
          <a:bodyPr/>
          <a:lstStyle/>
          <a:p>
            <a:pPr indent="0" marL="0">
              <a:buNone/>
            </a:pPr>
            <a:r>
              <a:rPr dirty="0" lang="de-DE"/>
              <a:t>Zusätzlich zu den üblichen Unterlagen erforderlich:</a:t>
            </a:r>
          </a:p>
          <a:p>
            <a:r>
              <a:rPr dirty="0" lang="de-DE"/>
              <a:t>Erklärung des Beschäftigten über weitere kurzfristige Beschäftigungen im Kalenderjahr</a:t>
            </a:r>
          </a:p>
          <a:p>
            <a:r>
              <a:rPr dirty="0" lang="de-DE"/>
              <a:t>Bestätigung des Beschäftigten, dass AG die Aufnahme weiterer Beschäftigungen unverzüglich angezeigt wird</a:t>
            </a:r>
          </a:p>
          <a:p>
            <a:r>
              <a:rPr dirty="0" lang="de-DE"/>
              <a:t>Status des Beschäftigten (z. B. Hausfrau, Schüler, Student, freiwillig Wehrdienstleistender, Bundesfreiwilligendienstleistender, beschäftigungsloser Ausbildung- oder Arbeitsuchender, Rentner)</a:t>
            </a:r>
          </a:p>
          <a:p>
            <a:r>
              <a:rPr dirty="0" lang="de-DE"/>
              <a:t>Nachweis über Krankenversicherungsschutz</a:t>
            </a:r>
          </a:p>
          <a:p>
            <a:r>
              <a:rPr dirty="0" lang="de-DE"/>
              <a:t>Rückmeldung der Minijob-Zentrale zu Vorbeschäftigungszeiten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lang="de-DE"/>
              <a:t>Kurzfristige Beschäftigungen</a:t>
            </a:r>
            <a:br>
              <a:rPr dirty="0" lang="de-DE"/>
            </a:br>
            <a:r>
              <a:rPr b="0" dirty="0" lang="de-DE" sz="1800"/>
              <a:t>Entgeltunterlagen</a:t>
            </a:r>
            <a:endParaRPr b="0" dirty="0" lang="de-DE"/>
          </a:p>
        </p:txBody>
      </p:sp>
      <p:sp>
        <p:nvSpPr>
          <p:cNvPr id="7" name="Rechteck 6"/>
          <p:cNvSpPr/>
          <p:nvPr/>
        </p:nvSpPr>
        <p:spPr>
          <a:xfrm>
            <a:off x="86698" y="4892751"/>
            <a:ext cx="3321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b="1" dirty="0" lang="de-DE" sz="800">
                <a:solidFill>
                  <a:srgbClr val="00A0E3"/>
                </a:solidFill>
              </a:rPr>
              <a:t>59</a:t>
            </a:r>
            <a:endParaRPr dirty="0" lang="de-DE"/>
          </a:p>
        </p:txBody>
      </p:sp>
    </p:spTree>
    <p:extLst>
      <p:ext uri="{BB962C8B-B14F-4D97-AF65-F5344CB8AC3E}">
        <p14:creationId xmlns:p14="http://schemas.microsoft.com/office/powerpoint/2010/main" val="1302156386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>
                      <p:stCondLst>
                        <p:cond delay="indefinite"/>
                      </p:stCondLst>
                      <p:childTnLst>
                        <p:par>
                          <p:cTn fill="hold" id="12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>
                      <p:stCondLst>
                        <p:cond delay="indefinite"/>
                      </p:stCondLst>
                      <p:childTnLst>
                        <p:par>
                          <p:cTn fill="hold" id="16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7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9">
                      <p:stCondLst>
                        <p:cond delay="indefinite"/>
                      </p:stCondLst>
                      <p:childTnLst>
                        <p:par>
                          <p:cTn fill="hold" id="2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1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3">
                      <p:stCondLst>
                        <p:cond delay="indefinite"/>
                      </p:stCondLst>
                      <p:childTnLst>
                        <p:par>
                          <p:cTn fill="hold" id="2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grpId="0" spid="5"/>
    </p:bldLst>
  </p:timing>
</p:sld>
</file>

<file path=ppt/slides/slide6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025FE8D0-6048-4D28-BE25-2B75EBE6DB7F}"/>
              </a:ext>
            </a:extLst>
          </p:cNvPr>
          <p:cNvPicPr>
            <a:picLocks noChangeAspect="1" noGrp="1"/>
          </p:cNvPicPr>
          <p:nvPr>
            <p:ph idx="14" sz="quarter" type="pic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7166" r="-2"/>
          <a:stretch/>
        </p:blipFill>
        <p:spPr>
          <a:xfrm>
            <a:off x="20" y="10"/>
            <a:ext cx="9072543" cy="2593965"/>
          </a:xfrm>
          <a:noFill/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362C65FE-9B3D-47F3-912F-8A25EF5E02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139951"/>
            <a:ext cx="7536843" cy="3003549"/>
          </a:xfrm>
        </p:spPr>
        <p:txBody>
          <a:bodyPr anchor="b">
            <a:normAutofit/>
          </a:bodyPr>
          <a:lstStyle/>
          <a:p>
            <a:r>
              <a:rPr dirty="0" err="1" lang="de-DE"/>
              <a:t>Midijobs</a:t>
            </a:r>
            <a:r>
              <a:rPr dirty="0" lang="de-DE"/>
              <a:t> (Übergangsbereich)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0494C54-3562-48E7-A3B7-DAE2C5D73F39}"/>
              </a:ext>
            </a:extLst>
          </p:cNvPr>
          <p:cNvSpPr>
            <a:spLocks noGrp="1"/>
          </p:cNvSpPr>
          <p:nvPr>
            <p:ph idx="16" sz="quarter" type="body"/>
          </p:nvPr>
        </p:nvSpPr>
        <p:spPr>
          <a:xfrm>
            <a:off x="5393536" y="843742"/>
            <a:ext cx="2592000" cy="2591608"/>
          </a:xfrm>
        </p:spPr>
        <p:txBody>
          <a:bodyPr anchor="b">
            <a:normAutofit/>
          </a:bodyPr>
          <a:lstStyle/>
          <a:p>
            <a:r>
              <a:rPr dirty="0" lang="de-DE"/>
              <a:t>5.</a:t>
            </a:r>
          </a:p>
        </p:txBody>
      </p:sp>
    </p:spTree>
    <p:extLst>
      <p:ext uri="{BB962C8B-B14F-4D97-AF65-F5344CB8AC3E}">
        <p14:creationId xmlns:p14="http://schemas.microsoft.com/office/powerpoint/2010/main" val="1632725886"/>
      </p:ext>
    </p:extLst>
  </p:cSld>
  <p:clrMapOvr>
    <a:masterClrMapping/>
  </p:clrMapOvr>
</p:sld>
</file>

<file path=ppt/slides/slide6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DFEB260A-508F-D16F-7FE7-1F5046F46929}"/>
              </a:ext>
            </a:extLst>
          </p:cNvPr>
          <p:cNvSpPr>
            <a:spLocks noGrp="1"/>
          </p:cNvSpPr>
          <p:nvPr>
            <p:ph idx="11" sz="quarter" type="ftr"/>
          </p:nvPr>
        </p:nvSpPr>
        <p:spPr/>
        <p:txBody>
          <a:bodyPr/>
          <a:lstStyle/>
          <a:p>
            <a:r>
              <a:rPr lang="de-DE"/>
              <a:t>Geringfügige Beschäftigungen und Midijobs – Stand April 2026</a:t>
            </a:r>
            <a:endParaRPr dirty="0" lang="de-DE"/>
          </a:p>
        </p:txBody>
      </p:sp>
      <p:pic>
        <p:nvPicPr>
          <p:cNvPr id="8" name="Bildplatzhalter 7">
            <a:extLst>
              <a:ext uri="{FF2B5EF4-FFF2-40B4-BE49-F238E27FC236}">
                <a16:creationId xmlns:a16="http://schemas.microsoft.com/office/drawing/2014/main" id="{B0829F49-DCA4-43A5-EA6F-B27891B9ACA4}"/>
              </a:ext>
            </a:extLst>
          </p:cNvPr>
          <p:cNvPicPr>
            <a:picLocks noChangeAspect="1" noGrp="1"/>
          </p:cNvPicPr>
          <p:nvPr>
            <p:ph idx="14" sz="quarter" type="pic"/>
          </p:nvPr>
        </p:nvPicPr>
        <p:blipFill rotWithShape="1">
          <a:blip cstate="screen"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55" l="11312" r="33328" t="555"/>
          <a:stretch/>
        </p:blipFill>
        <p:spPr>
          <a:xfrm>
            <a:off x="6262577" y="1286164"/>
            <a:ext cx="2809986" cy="3457575"/>
          </a:xfr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1EACDC1-D571-68AD-D7CC-8B7FF3CCCC29}"/>
              </a:ext>
            </a:extLst>
          </p:cNvPr>
          <p:cNvSpPr>
            <a:spLocks noGrp="1"/>
          </p:cNvSpPr>
          <p:nvPr>
            <p:ph idx="13" sz="quarter"/>
          </p:nvPr>
        </p:nvSpPr>
        <p:spPr/>
        <p:txBody>
          <a:bodyPr/>
          <a:lstStyle/>
          <a:p>
            <a:r>
              <a:rPr dirty="0" lang="de-DE" sz="1600"/>
              <a:t>Midijobber sind grds. versicherungspflichtig in allen </a:t>
            </a:r>
            <a:br>
              <a:rPr dirty="0" lang="de-DE" sz="1600"/>
            </a:br>
            <a:r>
              <a:rPr dirty="0" lang="de-DE" sz="1600"/>
              <a:t>SV-Zweigen.</a:t>
            </a:r>
          </a:p>
          <a:p>
            <a:r>
              <a:rPr dirty="0" lang="de-DE" sz="1600"/>
              <a:t>Midijob beginnt dort, wo Minijob aufhört.</a:t>
            </a:r>
          </a:p>
          <a:p>
            <a:r>
              <a:rPr dirty="0" lang="de-DE" sz="1600"/>
              <a:t>Regelm. mtl. AE ist wie bei geringfügig entlohnten Beschäftigungen zu ermitteln (alle laufenden und einmaligen Einnahmen sind zu berücksichtigen). </a:t>
            </a:r>
          </a:p>
          <a:p>
            <a:r>
              <a:rPr dirty="0" lang="de-DE" sz="1600"/>
              <a:t>Zur Beurteilung, ob Entgelt im Übergangsbereich liegt, werden mehrere Beschäftigungsverhältnisse zusammengerechnet. Geringfügige Beschäftigungen </a:t>
            </a:r>
            <a:br>
              <a:rPr dirty="0" lang="de-DE" sz="1600"/>
            </a:br>
            <a:r>
              <a:rPr dirty="0" lang="de-DE" sz="1600"/>
              <a:t>bleiben unberücksichtigt.</a:t>
            </a:r>
          </a:p>
          <a:p>
            <a:pPr indent="0" marL="0">
              <a:buNone/>
            </a:pPr>
            <a:r>
              <a:rPr dirty="0" lang="de-DE"/>
              <a:t> </a:t>
            </a:r>
          </a:p>
          <a:p>
            <a:endParaRPr dirty="0" lang="de-DE"/>
          </a:p>
          <a:p>
            <a:pPr indent="0" marL="0">
              <a:buNone/>
            </a:pPr>
            <a:endParaRPr dirty="0" lang="de-DE"/>
          </a:p>
          <a:p>
            <a:endParaRPr dirty="0" lang="de-DE"/>
          </a:p>
          <a:p>
            <a:endParaRPr dirty="0"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21F657F-8718-5957-5C05-3296439F5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b="1" dirty="0" lang="de-DE"/>
              <a:t>Midijobs</a:t>
            </a:r>
            <a:br>
              <a:rPr b="1" dirty="0" lang="de-DE"/>
            </a:br>
            <a:endParaRPr b="0" dirty="0"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37881A3-BDE4-0A47-CD55-96A14C81258A}"/>
              </a:ext>
            </a:extLst>
          </p:cNvPr>
          <p:cNvSpPr/>
          <p:nvPr/>
        </p:nvSpPr>
        <p:spPr>
          <a:xfrm>
            <a:off x="117125" y="4896201"/>
            <a:ext cx="3321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b="1" dirty="0" lang="de-DE" sz="800">
                <a:solidFill>
                  <a:srgbClr val="00A0E3"/>
                </a:solidFill>
              </a:rPr>
              <a:t>60</a:t>
            </a:r>
            <a:endParaRPr dirty="0" lang="de-DE"/>
          </a:p>
        </p:txBody>
      </p:sp>
    </p:spTree>
    <p:extLst>
      <p:ext uri="{BB962C8B-B14F-4D97-AF65-F5344CB8AC3E}">
        <p14:creationId xmlns:p14="http://schemas.microsoft.com/office/powerpoint/2010/main" val="2604075835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>
                      <p:stCondLst>
                        <p:cond delay="indefinite"/>
                      </p:stCondLst>
                      <p:childTnLst>
                        <p:par>
                          <p:cTn fill="hold" id="12">
                            <p:stCondLst>
                              <p:cond delay="0"/>
                            </p:stCondLst>
                            <p:childTnLst>
                              <p:par>
                                <p:cTn fill="hold" id="1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>
                      <p:stCondLst>
                        <p:cond delay="indefinite"/>
                      </p:stCondLst>
                      <p:childTnLst>
                        <p:par>
                          <p:cTn fill="hold" id="16">
                            <p:stCondLst>
                              <p:cond delay="0"/>
                            </p:stCondLst>
                            <p:childTnLst>
                              <p:par>
                                <p:cTn fill="hold" id="17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DFEB260A-508F-D16F-7FE7-1F5046F46929}"/>
              </a:ext>
            </a:extLst>
          </p:cNvPr>
          <p:cNvSpPr>
            <a:spLocks noGrp="1"/>
          </p:cNvSpPr>
          <p:nvPr>
            <p:ph idx="11" sz="quarter" type="ftr"/>
          </p:nvPr>
        </p:nvSpPr>
        <p:spPr>
          <a:xfrm>
            <a:off x="573269" y="4932000"/>
            <a:ext cx="8283394" cy="138829"/>
          </a:xfrm>
        </p:spPr>
        <p:txBody>
          <a:bodyPr/>
          <a:lstStyle/>
          <a:p>
            <a:r>
              <a:rPr lang="de-DE"/>
              <a:t>Geringfügige Beschäftigungen und Midijobs – Stand April 2026</a:t>
            </a:r>
            <a:endParaRPr dirty="0"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1EACDC1-D571-68AD-D7CC-8B7FF3CCCC29}"/>
              </a:ext>
            </a:extLst>
          </p:cNvPr>
          <p:cNvSpPr>
            <a:spLocks noGrp="1"/>
          </p:cNvSpPr>
          <p:nvPr>
            <p:ph idx="13" sz="quarter"/>
          </p:nvPr>
        </p:nvSpPr>
        <p:spPr/>
        <p:txBody>
          <a:bodyPr/>
          <a:lstStyle/>
          <a:p>
            <a:pPr indent="0" marL="0">
              <a:buNone/>
            </a:pPr>
            <a:r>
              <a:rPr dirty="0" lang="de-DE" sz="1600"/>
              <a:t>Beiträge werden im sog. Übergangsbereich nach besonderen Regelungen ermittelt</a:t>
            </a:r>
            <a:r>
              <a:rPr dirty="0" lang="de-DE"/>
              <a:t>.</a:t>
            </a:r>
          </a:p>
          <a:p>
            <a:endParaRPr dirty="0" lang="de-DE"/>
          </a:p>
          <a:p>
            <a:pPr indent="0" marL="0">
              <a:buNone/>
            </a:pPr>
            <a:endParaRPr dirty="0" lang="de-DE"/>
          </a:p>
          <a:p>
            <a:pPr indent="0" marL="0">
              <a:buNone/>
            </a:pPr>
            <a:endParaRPr dirty="0" lang="de-DE"/>
          </a:p>
          <a:p>
            <a:pPr indent="0" marL="0">
              <a:buNone/>
            </a:pPr>
            <a:r>
              <a:rPr dirty="0" lang="de-DE"/>
              <a:t>							</a:t>
            </a:r>
          </a:p>
          <a:p>
            <a:pPr indent="0" marL="0">
              <a:buNone/>
            </a:pPr>
            <a:endParaRPr dirty="0" lang="de-DE"/>
          </a:p>
          <a:p>
            <a:endParaRPr dirty="0" lang="de-DE"/>
          </a:p>
          <a:p>
            <a:pPr indent="0" marL="0">
              <a:buNone/>
            </a:pPr>
            <a:endParaRPr dirty="0" lang="de-DE"/>
          </a:p>
          <a:p>
            <a:pPr indent="0" marL="0">
              <a:buNone/>
            </a:pPr>
            <a:endParaRPr dirty="0"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21F657F-8718-5957-5C05-3296439F5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b="1" dirty="0" lang="de-DE"/>
              <a:t>Midijobs</a:t>
            </a:r>
            <a:br>
              <a:rPr b="1" dirty="0" lang="de-DE"/>
            </a:br>
            <a:endParaRPr b="0" dirty="0"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37881A3-BDE4-0A47-CD55-96A14C81258A}"/>
              </a:ext>
            </a:extLst>
          </p:cNvPr>
          <p:cNvSpPr/>
          <p:nvPr/>
        </p:nvSpPr>
        <p:spPr>
          <a:xfrm>
            <a:off x="117125" y="4896201"/>
            <a:ext cx="3321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b="1" dirty="0" lang="de-DE" sz="800">
                <a:solidFill>
                  <a:srgbClr val="00A0E3"/>
                </a:solidFill>
              </a:rPr>
              <a:t>61</a:t>
            </a:r>
            <a:endParaRPr dirty="0" lang="de-DE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BF48D657-E823-EE11-ADF4-E8B867F4AF06}"/>
              </a:ext>
            </a:extLst>
          </p:cNvPr>
          <p:cNvSpPr/>
          <p:nvPr/>
        </p:nvSpPr>
        <p:spPr>
          <a:xfrm>
            <a:off x="647700" y="1903442"/>
            <a:ext cx="7777163" cy="473016"/>
          </a:xfrm>
          <a:custGeom>
            <a:avLst/>
            <a:gdLst>
              <a:gd fmla="*/ 0 w 6329467" name="connsiteX0"/>
              <a:gd fmla="*/ 0 h 473016" name="connsiteY0"/>
              <a:gd fmla="*/ 6329467 w 6329467" name="connsiteX1"/>
              <a:gd fmla="*/ 0 h 473016" name="connsiteY1"/>
              <a:gd fmla="*/ 6329467 w 6329467" name="connsiteX2"/>
              <a:gd fmla="*/ 473016 h 473016" name="connsiteY2"/>
              <a:gd fmla="*/ 0 w 6329467" name="connsiteX3"/>
              <a:gd fmla="*/ 473016 h 473016" name="connsiteY3"/>
              <a:gd fmla="*/ 0 w 6329467" name="connsiteX4"/>
              <a:gd fmla="*/ 0 h 473016" name="connsiteY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b="b" l="l" r="r" t="t"/>
            <a:pathLst>
              <a:path h="473016" w="6329467">
                <a:moveTo>
                  <a:pt x="0" y="0"/>
                </a:moveTo>
                <a:lnTo>
                  <a:pt x="6329467" y="0"/>
                </a:lnTo>
                <a:lnTo>
                  <a:pt x="6329467" y="473016"/>
                </a:lnTo>
                <a:lnTo>
                  <a:pt x="0" y="473016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rgbClr b="0" g="0" r="0"/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 bIns="8890" lIns="8890" numCol="1" rIns="8890" spcCol="1270" spcFirstLastPara="0" tIns="8890" vert="horz" wrap="square">
            <a:noAutofit/>
          </a:bodyPr>
          <a:lstStyle/>
          <a:p>
            <a:pPr algn="ctr" defTabSz="622300" lv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b="1" dirty="0" lang="de-DE" sz="1400"/>
              <a:t>Übergangsbereich</a:t>
            </a:r>
            <a:endParaRPr b="1" dirty="0" kern="1200" lang="de-DE" sz="1400"/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AB55A5FE-2ED4-E598-C142-87488A61FC61}"/>
              </a:ext>
            </a:extLst>
          </p:cNvPr>
          <p:cNvSpPr/>
          <p:nvPr/>
        </p:nvSpPr>
        <p:spPr>
          <a:xfrm>
            <a:off x="215900" y="2908768"/>
            <a:ext cx="2729919" cy="812182"/>
          </a:xfrm>
          <a:custGeom>
            <a:avLst/>
            <a:gdLst>
              <a:gd fmla="*/ 0 w 2565164" name="connsiteX0"/>
              <a:gd fmla="*/ 0 h 812182" name="connsiteY0"/>
              <a:gd fmla="*/ 2565164 w 2565164" name="connsiteX1"/>
              <a:gd fmla="*/ 0 h 812182" name="connsiteY1"/>
              <a:gd fmla="*/ 2565164 w 2565164" name="connsiteX2"/>
              <a:gd fmla="*/ 812182 h 812182" name="connsiteY2"/>
              <a:gd fmla="*/ 0 w 2565164" name="connsiteX3"/>
              <a:gd fmla="*/ 812182 h 812182" name="connsiteY3"/>
              <a:gd fmla="*/ 0 w 2565164" name="connsiteX4"/>
              <a:gd fmla="*/ 0 h 812182" name="connsiteY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b="b" l="l" r="r" t="t"/>
            <a:pathLst>
              <a:path h="812182" w="2565164">
                <a:moveTo>
                  <a:pt x="0" y="0"/>
                </a:moveTo>
                <a:lnTo>
                  <a:pt x="2565164" y="0"/>
                </a:lnTo>
                <a:lnTo>
                  <a:pt x="2565164" y="812182"/>
                </a:lnTo>
                <a:lnTo>
                  <a:pt x="0" y="81218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rgbClr b="0" g="0" r="0"/>
          </a:lnRef>
          <a:fillRef idx="1">
            <a:scrgbClr b="0" g="0" r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 bIns="8890" lIns="8890" numCol="1" rIns="8890" spcCol="1270" spcFirstLastPara="0" tIns="8890" vert="horz" wrap="square">
            <a:noAutofit/>
          </a:bodyPr>
          <a:lstStyle/>
          <a:p>
            <a:pPr algn="ctr"/>
            <a:r>
              <a:rPr dirty="0" lang="de-DE" sz="1400"/>
              <a:t>1.1. bis 31.12.2024 </a:t>
            </a:r>
            <a:br>
              <a:rPr dirty="0" lang="de-DE" sz="1400"/>
            </a:br>
            <a:r>
              <a:rPr dirty="0" lang="de-DE" sz="1400"/>
              <a:t>538,01 EUR bis 2.000 EUR</a:t>
            </a:r>
          </a:p>
        </p:txBody>
      </p:sp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F7CCE0F5-FFA1-93E0-1BC8-50D47CAE2E8E}"/>
              </a:ext>
            </a:extLst>
          </p:cNvPr>
          <p:cNvSpPr/>
          <p:nvPr/>
        </p:nvSpPr>
        <p:spPr>
          <a:xfrm>
            <a:off x="6126743" y="2908768"/>
            <a:ext cx="2729919" cy="812182"/>
          </a:xfrm>
          <a:custGeom>
            <a:avLst/>
            <a:gdLst>
              <a:gd fmla="*/ 0 w 2565164" name="connsiteX0"/>
              <a:gd fmla="*/ 0 h 812182" name="connsiteY0"/>
              <a:gd fmla="*/ 2565164 w 2565164" name="connsiteX1"/>
              <a:gd fmla="*/ 0 h 812182" name="connsiteY1"/>
              <a:gd fmla="*/ 2565164 w 2565164" name="connsiteX2"/>
              <a:gd fmla="*/ 812182 h 812182" name="connsiteY2"/>
              <a:gd fmla="*/ 0 w 2565164" name="connsiteX3"/>
              <a:gd fmla="*/ 812182 h 812182" name="connsiteY3"/>
              <a:gd fmla="*/ 0 w 2565164" name="connsiteX4"/>
              <a:gd fmla="*/ 0 h 812182" name="connsiteY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b="b" l="l" r="r" t="t"/>
            <a:pathLst>
              <a:path h="812182" w="2565164">
                <a:moveTo>
                  <a:pt x="0" y="0"/>
                </a:moveTo>
                <a:lnTo>
                  <a:pt x="2565164" y="0"/>
                </a:lnTo>
                <a:lnTo>
                  <a:pt x="2565164" y="812182"/>
                </a:lnTo>
                <a:lnTo>
                  <a:pt x="0" y="81218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rgbClr b="0" g="0" r="0"/>
          </a:lnRef>
          <a:fillRef idx="1">
            <a:scrgbClr b="0" g="0" r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 bIns="8890" lIns="8890" numCol="1" rIns="8890" spcCol="1270" spcFirstLastPara="0" tIns="8890" vert="horz" wrap="square">
            <a:noAutofit/>
          </a:bodyPr>
          <a:lstStyle/>
          <a:p>
            <a:pPr algn="ctr" defTabSz="622300" lv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b="1" dirty="0" lang="de-DE" sz="1400"/>
              <a:t>seit 1.1.2026 </a:t>
            </a:r>
            <a:br>
              <a:rPr dirty="0" lang="de-DE" sz="1400"/>
            </a:br>
            <a:r>
              <a:rPr dirty="0" lang="de-DE" sz="1400"/>
              <a:t>603,01 EUR bis 2.000 EUR</a:t>
            </a:r>
            <a:endParaRPr dirty="0" kern="1200" lang="de-DE" sz="1400"/>
          </a:p>
        </p:txBody>
      </p:sp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2D37FEF4-B636-0022-2AAA-D1EF01A7C29C}"/>
              </a:ext>
            </a:extLst>
          </p:cNvPr>
          <p:cNvSpPr/>
          <p:nvPr/>
        </p:nvSpPr>
        <p:spPr>
          <a:xfrm>
            <a:off x="3171321" y="2910070"/>
            <a:ext cx="2729919" cy="812182"/>
          </a:xfrm>
          <a:custGeom>
            <a:avLst/>
            <a:gdLst>
              <a:gd fmla="*/ 0 w 2565164" name="connsiteX0"/>
              <a:gd fmla="*/ 0 h 812182" name="connsiteY0"/>
              <a:gd fmla="*/ 2565164 w 2565164" name="connsiteX1"/>
              <a:gd fmla="*/ 0 h 812182" name="connsiteY1"/>
              <a:gd fmla="*/ 2565164 w 2565164" name="connsiteX2"/>
              <a:gd fmla="*/ 812182 h 812182" name="connsiteY2"/>
              <a:gd fmla="*/ 0 w 2565164" name="connsiteX3"/>
              <a:gd fmla="*/ 812182 h 812182" name="connsiteY3"/>
              <a:gd fmla="*/ 0 w 2565164" name="connsiteX4"/>
              <a:gd fmla="*/ 0 h 812182" name="connsiteY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b="b" l="l" r="r" t="t"/>
            <a:pathLst>
              <a:path h="812182" w="2565164">
                <a:moveTo>
                  <a:pt x="0" y="0"/>
                </a:moveTo>
                <a:lnTo>
                  <a:pt x="2565164" y="0"/>
                </a:lnTo>
                <a:lnTo>
                  <a:pt x="2565164" y="812182"/>
                </a:lnTo>
                <a:lnTo>
                  <a:pt x="0" y="81218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rgbClr b="0" g="0" r="0"/>
          </a:lnRef>
          <a:fillRef idx="1">
            <a:scrgbClr b="0" g="0" r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 bIns="8890" lIns="8890" numCol="1" rIns="8890" spcCol="1270" spcFirstLastPara="0" tIns="8890" vert="horz" wrap="square">
            <a:noAutofit/>
          </a:bodyPr>
          <a:lstStyle/>
          <a:p>
            <a:pPr algn="ctr"/>
            <a:r>
              <a:rPr dirty="0" lang="de-DE" sz="1400"/>
              <a:t>1.1. bis 31.12.2025 </a:t>
            </a:r>
            <a:br>
              <a:rPr dirty="0" lang="de-DE" sz="1400"/>
            </a:br>
            <a:r>
              <a:rPr dirty="0" lang="de-DE" sz="1400"/>
              <a:t>556,01 EUR bis 2.000 EUR</a:t>
            </a:r>
          </a:p>
        </p:txBody>
      </p:sp>
      <p:sp>
        <p:nvSpPr>
          <p:cNvPr id="14" name="Freihandform: Form 13">
            <a:extLst>
              <a:ext uri="{FF2B5EF4-FFF2-40B4-BE49-F238E27FC236}">
                <a16:creationId xmlns:a16="http://schemas.microsoft.com/office/drawing/2014/main" id="{FE217AF7-C016-FC76-FAF1-57F9A7793AFD}"/>
              </a:ext>
            </a:extLst>
          </p:cNvPr>
          <p:cNvSpPr/>
          <p:nvPr/>
        </p:nvSpPr>
        <p:spPr>
          <a:xfrm>
            <a:off x="6264275" y="2376458"/>
            <a:ext cx="1886924" cy="532310"/>
          </a:xfrm>
          <a:custGeom>
            <a:avLst/>
            <a:gdLst/>
            <a:ahLst/>
            <a:cxnLst/>
            <a:rect b="0" l="0" r="0" t="0"/>
            <a:pathLst>
              <a:path>
                <a:moveTo>
                  <a:pt x="0" y="0"/>
                </a:moveTo>
                <a:lnTo>
                  <a:pt x="0" y="262967"/>
                </a:lnTo>
                <a:lnTo>
                  <a:pt x="1886924" y="262967"/>
                </a:lnTo>
                <a:lnTo>
                  <a:pt x="1886924" y="532310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b="0" g="0" r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>
            <a:defPPr>
              <a:defRPr lang="de-DE"/>
            </a:defPPr>
            <a:lvl1pPr algn="l" defTabSz="914400" eaLnBrk="1" hangingPunct="1" latinLnBrk="0" marL="0" rtl="0">
              <a:defRPr kern="1200" sz="18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algn="l" defTabSz="914400" eaLnBrk="1" hangingPunct="1" latinLnBrk="0" marL="457200" rtl="0">
              <a:defRPr kern="1200" sz="18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algn="l" defTabSz="914400" eaLnBrk="1" hangingPunct="1" latinLnBrk="0" marL="914400" rtl="0">
              <a:defRPr kern="1200" sz="18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algn="l" defTabSz="914400" eaLnBrk="1" hangingPunct="1" latinLnBrk="0" marL="1371600" rtl="0">
              <a:defRPr kern="1200" sz="18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algn="l" defTabSz="914400" eaLnBrk="1" hangingPunct="1" latinLnBrk="0" marL="1828800" rtl="0">
              <a:defRPr kern="1200" sz="18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algn="l" defTabSz="914400" eaLnBrk="1" hangingPunct="1" latinLnBrk="0" marL="2286000" rtl="0">
              <a:defRPr kern="1200" sz="18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latinLnBrk="0" marL="2743200" rtl="0">
              <a:defRPr kern="1200" sz="18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latinLnBrk="0" marL="3200400" rtl="0">
              <a:defRPr kern="1200" sz="18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latinLnBrk="0" marL="3657600" rtl="0">
              <a:defRPr kern="1200" sz="18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51792E3A-B5EF-9D0A-DAA1-CAAC94C491D2}"/>
              </a:ext>
            </a:extLst>
          </p:cNvPr>
          <p:cNvSpPr/>
          <p:nvPr/>
        </p:nvSpPr>
        <p:spPr>
          <a:xfrm>
            <a:off x="923944" y="2376458"/>
            <a:ext cx="1884344" cy="532310"/>
          </a:xfrm>
          <a:custGeom>
            <a:avLst/>
            <a:gdLst/>
            <a:ahLst/>
            <a:cxnLst/>
            <a:rect b="0" l="0" r="0" t="0"/>
            <a:pathLst>
              <a:path>
                <a:moveTo>
                  <a:pt x="1884344" y="0"/>
                </a:moveTo>
                <a:lnTo>
                  <a:pt x="1884344" y="262967"/>
                </a:lnTo>
                <a:lnTo>
                  <a:pt x="0" y="262967"/>
                </a:lnTo>
                <a:lnTo>
                  <a:pt x="0" y="532310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b="0" g="0" r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>
            <a:defPPr>
              <a:defRPr lang="de-DE"/>
            </a:defPPr>
            <a:lvl1pPr algn="l" defTabSz="914400" eaLnBrk="1" hangingPunct="1" latinLnBrk="0" marL="0" rtl="0">
              <a:defRPr kern="1200" sz="18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algn="l" defTabSz="914400" eaLnBrk="1" hangingPunct="1" latinLnBrk="0" marL="457200" rtl="0">
              <a:defRPr kern="1200" sz="18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algn="l" defTabSz="914400" eaLnBrk="1" hangingPunct="1" latinLnBrk="0" marL="914400" rtl="0">
              <a:defRPr kern="1200" sz="18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algn="l" defTabSz="914400" eaLnBrk="1" hangingPunct="1" latinLnBrk="0" marL="1371600" rtl="0">
              <a:defRPr kern="1200" sz="18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algn="l" defTabSz="914400" eaLnBrk="1" hangingPunct="1" latinLnBrk="0" marL="1828800" rtl="0">
              <a:defRPr kern="1200" sz="18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algn="l" defTabSz="914400" eaLnBrk="1" hangingPunct="1" latinLnBrk="0" marL="2286000" rtl="0">
              <a:defRPr kern="1200" sz="18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latinLnBrk="0" marL="2743200" rtl="0">
              <a:defRPr kern="1200" sz="18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latinLnBrk="0" marL="3200400" rtl="0">
              <a:defRPr kern="1200" sz="18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latinLnBrk="0" marL="3657600" rtl="0">
              <a:defRPr kern="1200" sz="18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7EE92188-3327-D8AF-4DF9-8AD85791F0CF}"/>
              </a:ext>
            </a:extLst>
          </p:cNvPr>
          <p:cNvCxnSpPr/>
          <p:nvPr/>
        </p:nvCxnSpPr>
        <p:spPr>
          <a:xfrm>
            <a:off x="4537075" y="2376458"/>
            <a:ext cx="0" cy="532310"/>
          </a:xfrm>
          <a:prstGeom prst="line">
            <a:avLst/>
          </a:prstGeom>
          <a:ln w="285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1900162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7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9">
                      <p:stCondLst>
                        <p:cond delay="indefinite"/>
                      </p:stCondLst>
                      <p:childTnLst>
                        <p:par>
                          <p:cTn fill="hold" id="10">
                            <p:stCondLst>
                              <p:cond delay="0"/>
                            </p:stCondLst>
                            <p:childTnLst>
                              <p:par>
                                <p:cTn fill="hold" id="11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13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>
                      <p:stCondLst>
                        <p:cond delay="indefinite"/>
                      </p:stCondLst>
                      <p:childTnLst>
                        <p:par>
                          <p:cTn fill="hold" id="16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7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19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11"/>
      <p:bldP animBg="1" grpId="0" spid="13"/>
      <p:bldP animBg="1" grpId="0" spid="7"/>
      <p:bldP animBg="1" grpId="0" spid="14"/>
      <p:bldP animBg="1" grpId="0" spid="15"/>
    </p:bld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/>
          <p:cNvPicPr>
            <a:picLocks noChangeAspect="1" noGrp="1"/>
          </p:cNvPicPr>
          <p:nvPr>
            <p:ph idx="14" sz="quarter" type="pic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8531" t="28531"/>
          <a:stretch/>
        </p:blipFill>
        <p:spPr/>
      </p:pic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dirty="0" lang="de-DE"/>
              <a:t>Geringfügig entlohnte</a:t>
            </a:r>
            <a:br>
              <a:rPr dirty="0" lang="de-DE"/>
            </a:br>
            <a:r>
              <a:rPr dirty="0" lang="de-DE"/>
              <a:t>Beschäftigungen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idx="16" sz="quarter" type="body"/>
          </p:nvPr>
        </p:nvSpPr>
        <p:spPr/>
        <p:txBody>
          <a:bodyPr/>
          <a:lstStyle/>
          <a:p>
            <a:r>
              <a:rPr dirty="0" lang="de-DE"/>
              <a:t>2.</a:t>
            </a:r>
          </a:p>
        </p:txBody>
      </p:sp>
    </p:spTree>
    <p:extLst>
      <p:ext uri="{BB962C8B-B14F-4D97-AF65-F5344CB8AC3E}">
        <p14:creationId xmlns:p14="http://schemas.microsoft.com/office/powerpoint/2010/main" val="1216399103"/>
      </p:ext>
    </p:extLst>
  </p:cSld>
  <p:clrMapOvr>
    <a:masterClrMapping/>
  </p:clrMapOvr>
</p:sld>
</file>

<file path=ppt/slides/slide7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DFEB260A-508F-D16F-7FE7-1F5046F46929}"/>
              </a:ext>
            </a:extLst>
          </p:cNvPr>
          <p:cNvSpPr>
            <a:spLocks noGrp="1"/>
          </p:cNvSpPr>
          <p:nvPr>
            <p:ph idx="11" sz="quarter" type="ftr"/>
          </p:nvPr>
        </p:nvSpPr>
        <p:spPr>
          <a:xfrm>
            <a:off x="573269" y="4932000"/>
            <a:ext cx="8283394" cy="138829"/>
          </a:xfrm>
        </p:spPr>
        <p:txBody>
          <a:bodyPr/>
          <a:lstStyle/>
          <a:p>
            <a:r>
              <a:rPr lang="de-DE"/>
              <a:t>Geringfügige Beschäftigungen und Midijobs – Stand April 2026</a:t>
            </a:r>
            <a:endParaRPr dirty="0"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1EACDC1-D571-68AD-D7CC-8B7FF3CCCC29}"/>
              </a:ext>
            </a:extLst>
          </p:cNvPr>
          <p:cNvSpPr>
            <a:spLocks noGrp="1"/>
          </p:cNvSpPr>
          <p:nvPr>
            <p:ph idx="13" sz="quarter"/>
          </p:nvPr>
        </p:nvSpPr>
        <p:spPr/>
        <p:txBody>
          <a:bodyPr/>
          <a:lstStyle/>
          <a:p>
            <a:r>
              <a:rPr dirty="0" lang="de-DE"/>
              <a:t>Belastungssprung beim Übergang vom Minijob zum Midijob wird geglättet</a:t>
            </a:r>
          </a:p>
          <a:p>
            <a:r>
              <a:rPr dirty="0" lang="de-DE"/>
              <a:t>Ziele</a:t>
            </a:r>
          </a:p>
          <a:p>
            <a:pPr indent="-342900" lvl="1" marL="520889">
              <a:buFont typeface="+mj-lt"/>
              <a:buAutoNum type="arabicPeriod"/>
            </a:pPr>
            <a:r>
              <a:rPr dirty="0" lang="de-DE"/>
              <a:t>Anreiz für AN erhöht, Arbeitszeit über Geringfügigkeitsgrenze auszuweiten</a:t>
            </a:r>
          </a:p>
          <a:p>
            <a:pPr indent="-342900" lvl="1" marL="520889">
              <a:buFont typeface="+mj-lt"/>
              <a:buAutoNum type="arabicPeriod"/>
            </a:pPr>
            <a:r>
              <a:rPr dirty="0" lang="de-DE"/>
              <a:t>Midijobber stärker </a:t>
            </a:r>
            <a:r>
              <a:rPr dirty="0" lang="de-DE">
                <a:solidFill>
                  <a:schemeClr val="accent1"/>
                </a:solidFill>
              </a:rPr>
              <a:t>entlastet</a:t>
            </a:r>
            <a:r>
              <a:rPr dirty="0" lang="de-DE"/>
              <a:t>, AG stärker </a:t>
            </a:r>
            <a:r>
              <a:rPr dirty="0" lang="de-DE">
                <a:solidFill>
                  <a:schemeClr val="accent2"/>
                </a:solidFill>
              </a:rPr>
              <a:t>belastet</a:t>
            </a:r>
          </a:p>
          <a:p>
            <a:pPr indent="-342900" lvl="1" marL="520889">
              <a:buFont typeface="+mj-lt"/>
              <a:buAutoNum type="arabicPeriod"/>
            </a:pPr>
            <a:r>
              <a:rPr dirty="0" lang="de-DE">
                <a:solidFill>
                  <a:schemeClr val="accent2"/>
                </a:solidFill>
              </a:rPr>
              <a:t>Belastung</a:t>
            </a:r>
            <a:r>
              <a:rPr dirty="0" lang="de-DE"/>
              <a:t> des AG oberhalb der Geringfügigkeitsgrenze ca. 28 %; </a:t>
            </a:r>
            <a:br>
              <a:rPr dirty="0" lang="de-DE"/>
            </a:br>
            <a:r>
              <a:rPr dirty="0" lang="de-DE"/>
              <a:t>mit steigendem AE weniger</a:t>
            </a:r>
          </a:p>
          <a:p>
            <a:pPr indent="-342900" lvl="1" marL="520889">
              <a:buFont typeface="+mj-lt"/>
              <a:buAutoNum type="arabicPeriod"/>
            </a:pPr>
            <a:r>
              <a:rPr dirty="0" lang="de-DE"/>
              <a:t>Mit zunehmendem Einkommen gleicht sich Beitragslast für </a:t>
            </a:r>
            <a:br>
              <a:rPr dirty="0" lang="de-DE"/>
            </a:br>
            <a:r>
              <a:rPr dirty="0" lang="de-DE"/>
              <a:t>beide Parteien (AG und AN) an.</a:t>
            </a:r>
          </a:p>
          <a:p>
            <a:pPr indent="0" marL="0">
              <a:buNone/>
            </a:pPr>
            <a:endParaRPr dirty="0" lang="de-DE"/>
          </a:p>
          <a:p>
            <a:pPr indent="0" marL="0">
              <a:buNone/>
            </a:pPr>
            <a:r>
              <a:rPr dirty="0" lang="de-DE"/>
              <a:t> </a:t>
            </a:r>
          </a:p>
          <a:p>
            <a:endParaRPr dirty="0" lang="de-DE"/>
          </a:p>
          <a:p>
            <a:pPr indent="0" marL="0">
              <a:buNone/>
            </a:pPr>
            <a:endParaRPr dirty="0" lang="de-DE"/>
          </a:p>
          <a:p>
            <a:endParaRPr dirty="0" lang="de-DE"/>
          </a:p>
          <a:p>
            <a:endParaRPr dirty="0"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21F657F-8718-5957-5C05-3296439F5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b="1" dirty="0" lang="de-DE"/>
              <a:t>Midijobs</a:t>
            </a:r>
            <a:br>
              <a:rPr b="1" dirty="0" lang="de-DE"/>
            </a:br>
            <a:r>
              <a:rPr b="0" dirty="0" lang="de-DE" sz="1800"/>
              <a:t>Hintergrund</a:t>
            </a:r>
            <a:endParaRPr b="0" dirty="0"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37881A3-BDE4-0A47-CD55-96A14C81258A}"/>
              </a:ext>
            </a:extLst>
          </p:cNvPr>
          <p:cNvSpPr/>
          <p:nvPr/>
        </p:nvSpPr>
        <p:spPr>
          <a:xfrm>
            <a:off x="117125" y="4896201"/>
            <a:ext cx="3321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b="1" dirty="0" lang="de-DE" sz="800">
                <a:solidFill>
                  <a:srgbClr val="00A0E3"/>
                </a:solidFill>
              </a:rPr>
              <a:t>62</a:t>
            </a:r>
            <a:endParaRPr dirty="0" lang="de-DE"/>
          </a:p>
        </p:txBody>
      </p:sp>
    </p:spTree>
    <p:extLst>
      <p:ext uri="{BB962C8B-B14F-4D97-AF65-F5344CB8AC3E}">
        <p14:creationId xmlns:p14="http://schemas.microsoft.com/office/powerpoint/2010/main" val="3287320563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>
                      <p:stCondLst>
                        <p:cond delay="indefinite"/>
                      </p:stCondLst>
                      <p:childTnLst>
                        <p:par>
                          <p:cTn fill="hold" id="12">
                            <p:stCondLst>
                              <p:cond delay="0"/>
                            </p:stCondLst>
                            <p:childTnLst>
                              <p:par>
                                <p:cTn fill="hold" id="1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>
                      <p:stCondLst>
                        <p:cond delay="indefinite"/>
                      </p:stCondLst>
                      <p:childTnLst>
                        <p:par>
                          <p:cTn fill="hold" id="16">
                            <p:stCondLst>
                              <p:cond delay="0"/>
                            </p:stCondLst>
                            <p:childTnLst>
                              <p:par>
                                <p:cTn fill="hold" id="17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idx="11" sz="quarter" type="ftr"/>
          </p:nvPr>
        </p:nvSpPr>
        <p:spPr>
          <a:xfrm>
            <a:off x="571914" y="4931059"/>
            <a:ext cx="8283394" cy="138829"/>
          </a:xfrm>
        </p:spPr>
        <p:txBody>
          <a:bodyPr/>
          <a:lstStyle/>
          <a:p>
            <a:r>
              <a:rPr lang="de-DE"/>
              <a:t>Geringfügige Beschäftigungen und Midijobs – Stand April 2026</a:t>
            </a:r>
            <a:endParaRPr dirty="0" lang="de-DE"/>
          </a:p>
        </p:txBody>
      </p:sp>
      <p:sp>
        <p:nvSpPr>
          <p:cNvPr id="3" name="Inhaltsplatzhalter 2"/>
          <p:cNvSpPr>
            <a:spLocks noGrp="1"/>
          </p:cNvSpPr>
          <p:nvPr>
            <p:ph idx="13" sz="quarter"/>
          </p:nvPr>
        </p:nvSpPr>
        <p:spPr/>
        <p:txBody>
          <a:bodyPr/>
          <a:lstStyle/>
          <a:p>
            <a:pPr indent="0" marL="0">
              <a:buNone/>
            </a:pPr>
            <a:r>
              <a:rPr dirty="0" lang="de-DE"/>
              <a:t>Für jeden Versicherungszweig zu berechnen: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b="1" dirty="0" lang="de-DE"/>
              <a:t>Midijobs</a:t>
            </a:r>
            <a:br>
              <a:rPr dirty="0" lang="de-DE"/>
            </a:br>
            <a:r>
              <a:rPr b="0" dirty="0" lang="de-DE" sz="1800"/>
              <a:t>3 Schritte zur Beitragsberechnung</a:t>
            </a:r>
            <a:endParaRPr dirty="0" lang="de-DE"/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F00C9A2E-B056-4BFC-9514-8EC662B2FA03}"/>
              </a:ext>
            </a:extLst>
          </p:cNvPr>
          <p:cNvSpPr/>
          <p:nvPr/>
        </p:nvSpPr>
        <p:spPr>
          <a:xfrm>
            <a:off x="203198" y="1691617"/>
            <a:ext cx="3262604" cy="2175533"/>
          </a:xfrm>
          <a:custGeom>
            <a:avLst/>
            <a:gdLst>
              <a:gd fmla="*/ 0 w 4237013" name="connsiteX0"/>
              <a:gd fmla="*/ 0 h 1694805" name="connsiteY0"/>
              <a:gd fmla="*/ 3389611 w 4237013" name="connsiteX1"/>
              <a:gd fmla="*/ 0 h 1694805" name="connsiteY1"/>
              <a:gd fmla="*/ 4237013 w 4237013" name="connsiteX2"/>
              <a:gd fmla="*/ 847403 h 1694805" name="connsiteY2"/>
              <a:gd fmla="*/ 3389611 w 4237013" name="connsiteX3"/>
              <a:gd fmla="*/ 1694805 h 1694805" name="connsiteY3"/>
              <a:gd fmla="*/ 0 w 4237013" name="connsiteX4"/>
              <a:gd fmla="*/ 1694805 h 1694805" name="connsiteY4"/>
              <a:gd fmla="*/ 847403 w 4237013" name="connsiteX5"/>
              <a:gd fmla="*/ 847403 h 1694805" name="connsiteY5"/>
              <a:gd fmla="*/ 0 w 4237013" name="connsiteX6"/>
              <a:gd fmla="*/ 0 h 1694805" name="connsiteY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b="b" l="l" r="r" t="t"/>
            <a:pathLst>
              <a:path h="1694805" w="4237013">
                <a:moveTo>
                  <a:pt x="0" y="0"/>
                </a:moveTo>
                <a:lnTo>
                  <a:pt x="3389611" y="0"/>
                </a:lnTo>
                <a:lnTo>
                  <a:pt x="4237013" y="847403"/>
                </a:lnTo>
                <a:lnTo>
                  <a:pt x="3389611" y="1694805"/>
                </a:lnTo>
                <a:lnTo>
                  <a:pt x="0" y="1694805"/>
                </a:lnTo>
                <a:lnTo>
                  <a:pt x="847403" y="84740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 bIns="21336" lIns="911411" numCol="1" rIns="868738" spcCol="1270" spcFirstLastPara="0" tIns="21336" vert="horz" wrap="square">
            <a:noAutofit/>
          </a:bodyPr>
          <a:lstStyle/>
          <a:p>
            <a:pPr algn="l" defTabSz="622300" lv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dirty="0" kern="1200" lang="de-DE" sz="140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4569457-9D77-FA12-928D-D181E2530716}"/>
              </a:ext>
            </a:extLst>
          </p:cNvPr>
          <p:cNvSpPr txBox="1"/>
          <p:nvPr/>
        </p:nvSpPr>
        <p:spPr>
          <a:xfrm>
            <a:off x="971843" y="2195425"/>
            <a:ext cx="2391543" cy="1096405"/>
          </a:xfrm>
          <a:prstGeom prst="rect">
            <a:avLst/>
          </a:prstGeom>
          <a:noFill/>
        </p:spPr>
        <p:txBody>
          <a:bodyPr bIns="36000" lIns="72000" rIns="72000" rtlCol="0" tIns="36000" wrap="square">
            <a:noAutofit/>
          </a:bodyPr>
          <a:lstStyle/>
          <a:p>
            <a:pPr algn="l">
              <a:buClr>
                <a:srgbClr val="00A0E3"/>
              </a:buClr>
            </a:pPr>
            <a:r>
              <a:rPr b="1" dirty="0" lang="de-DE" sz="1400">
                <a:solidFill>
                  <a:schemeClr val="bg1"/>
                </a:solidFill>
              </a:rPr>
              <a:t>Schritt 1:</a:t>
            </a:r>
          </a:p>
          <a:p>
            <a:pPr algn="l">
              <a:buClr>
                <a:srgbClr val="00A0E3"/>
              </a:buClr>
            </a:pPr>
            <a:endParaRPr dirty="0" lang="de-DE" sz="1400">
              <a:solidFill>
                <a:schemeClr val="bg1"/>
              </a:solidFill>
            </a:endParaRPr>
          </a:p>
          <a:p>
            <a:pPr>
              <a:buClr>
                <a:srgbClr val="00A0E3"/>
              </a:buClr>
            </a:pPr>
            <a:r>
              <a:rPr dirty="0" lang="de-DE" sz="1400">
                <a:solidFill>
                  <a:schemeClr val="bg1"/>
                </a:solidFill>
              </a:rPr>
              <a:t>Berechnung des Gesamtbeitrags</a:t>
            </a:r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6A44B14D-B388-6935-B03E-4D7B994B662F}"/>
              </a:ext>
            </a:extLst>
          </p:cNvPr>
          <p:cNvSpPr/>
          <p:nvPr/>
        </p:nvSpPr>
        <p:spPr>
          <a:xfrm>
            <a:off x="2911082" y="1691615"/>
            <a:ext cx="3262604" cy="2175533"/>
          </a:xfrm>
          <a:custGeom>
            <a:avLst/>
            <a:gdLst>
              <a:gd fmla="*/ 0 w 4237013" name="connsiteX0"/>
              <a:gd fmla="*/ 0 h 1694805" name="connsiteY0"/>
              <a:gd fmla="*/ 3389611 w 4237013" name="connsiteX1"/>
              <a:gd fmla="*/ 0 h 1694805" name="connsiteY1"/>
              <a:gd fmla="*/ 4237013 w 4237013" name="connsiteX2"/>
              <a:gd fmla="*/ 847403 h 1694805" name="connsiteY2"/>
              <a:gd fmla="*/ 3389611 w 4237013" name="connsiteX3"/>
              <a:gd fmla="*/ 1694805 h 1694805" name="connsiteY3"/>
              <a:gd fmla="*/ 0 w 4237013" name="connsiteX4"/>
              <a:gd fmla="*/ 1694805 h 1694805" name="connsiteY4"/>
              <a:gd fmla="*/ 847403 w 4237013" name="connsiteX5"/>
              <a:gd fmla="*/ 847403 h 1694805" name="connsiteY5"/>
              <a:gd fmla="*/ 0 w 4237013" name="connsiteX6"/>
              <a:gd fmla="*/ 0 h 1694805" name="connsiteY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b="b" l="l" r="r" t="t"/>
            <a:pathLst>
              <a:path h="1694805" w="4237013">
                <a:moveTo>
                  <a:pt x="0" y="0"/>
                </a:moveTo>
                <a:lnTo>
                  <a:pt x="3389611" y="0"/>
                </a:lnTo>
                <a:lnTo>
                  <a:pt x="4237013" y="847403"/>
                </a:lnTo>
                <a:lnTo>
                  <a:pt x="3389611" y="1694805"/>
                </a:lnTo>
                <a:lnTo>
                  <a:pt x="0" y="1694805"/>
                </a:lnTo>
                <a:lnTo>
                  <a:pt x="847403" y="84740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 bIns="21336" lIns="911411" numCol="1" rIns="868738" spcCol="1270" spcFirstLastPara="0" tIns="21336" vert="horz" wrap="square">
            <a:noAutofit/>
          </a:bodyPr>
          <a:lstStyle/>
          <a:p>
            <a:pPr algn="l" defTabSz="622300" lv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dirty="0" kern="1200" lang="de-DE" sz="140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0DDA599-ADFA-BF69-FEB1-E06D3D04939A}"/>
              </a:ext>
            </a:extLst>
          </p:cNvPr>
          <p:cNvSpPr txBox="1"/>
          <p:nvPr/>
        </p:nvSpPr>
        <p:spPr>
          <a:xfrm>
            <a:off x="3722327" y="2195425"/>
            <a:ext cx="2482096" cy="1096405"/>
          </a:xfrm>
          <a:prstGeom prst="rect">
            <a:avLst/>
          </a:prstGeom>
          <a:noFill/>
        </p:spPr>
        <p:txBody>
          <a:bodyPr bIns="36000" lIns="72000" rIns="72000" rtlCol="0" tIns="36000" wrap="square">
            <a:noAutofit/>
          </a:bodyPr>
          <a:lstStyle/>
          <a:p>
            <a:pPr algn="l">
              <a:buClr>
                <a:srgbClr val="00A0E3"/>
              </a:buClr>
            </a:pPr>
            <a:r>
              <a:rPr b="1" dirty="0" lang="de-DE" sz="1400">
                <a:solidFill>
                  <a:schemeClr val="bg1"/>
                </a:solidFill>
              </a:rPr>
              <a:t>Schritt 2:</a:t>
            </a:r>
          </a:p>
          <a:p>
            <a:pPr algn="l">
              <a:buClr>
                <a:srgbClr val="00A0E3"/>
              </a:buClr>
            </a:pPr>
            <a:r>
              <a:rPr dirty="0" lang="de-DE" sz="1400">
                <a:solidFill>
                  <a:schemeClr val="bg1"/>
                </a:solidFill>
              </a:rPr>
              <a:t>   </a:t>
            </a:r>
          </a:p>
          <a:p>
            <a:pPr algn="l">
              <a:buClr>
                <a:srgbClr val="00A0E3"/>
              </a:buClr>
            </a:pPr>
            <a:r>
              <a:rPr dirty="0" lang="de-DE" sz="1400">
                <a:solidFill>
                  <a:schemeClr val="bg1"/>
                </a:solidFill>
              </a:rPr>
              <a:t>Berechnung des </a:t>
            </a:r>
            <a:br>
              <a:rPr dirty="0" lang="de-DE" sz="1400">
                <a:solidFill>
                  <a:schemeClr val="bg1"/>
                </a:solidFill>
              </a:rPr>
            </a:br>
            <a:r>
              <a:rPr dirty="0" lang="de-DE" sz="1400">
                <a:solidFill>
                  <a:schemeClr val="bg1"/>
                </a:solidFill>
              </a:rPr>
              <a:t>AN-Beitragsanteils</a:t>
            </a:r>
          </a:p>
        </p:txBody>
      </p:sp>
      <p:sp>
        <p:nvSpPr>
          <p:cNvPr id="14" name="Freihandform: Form 13">
            <a:extLst>
              <a:ext uri="{FF2B5EF4-FFF2-40B4-BE49-F238E27FC236}">
                <a16:creationId xmlns:a16="http://schemas.microsoft.com/office/drawing/2014/main" id="{2DFCC9BA-3021-8F6B-EEE5-9D47B4C1FAD9}"/>
              </a:ext>
            </a:extLst>
          </p:cNvPr>
          <p:cNvSpPr/>
          <p:nvPr/>
        </p:nvSpPr>
        <p:spPr>
          <a:xfrm>
            <a:off x="5618965" y="1691616"/>
            <a:ext cx="3262604" cy="2175532"/>
          </a:xfrm>
          <a:custGeom>
            <a:avLst/>
            <a:gdLst>
              <a:gd fmla="*/ 0 w 4237013" name="connsiteX0"/>
              <a:gd fmla="*/ 0 h 1694805" name="connsiteY0"/>
              <a:gd fmla="*/ 3389611 w 4237013" name="connsiteX1"/>
              <a:gd fmla="*/ 0 h 1694805" name="connsiteY1"/>
              <a:gd fmla="*/ 4237013 w 4237013" name="connsiteX2"/>
              <a:gd fmla="*/ 847403 h 1694805" name="connsiteY2"/>
              <a:gd fmla="*/ 3389611 w 4237013" name="connsiteX3"/>
              <a:gd fmla="*/ 1694805 h 1694805" name="connsiteY3"/>
              <a:gd fmla="*/ 0 w 4237013" name="connsiteX4"/>
              <a:gd fmla="*/ 1694805 h 1694805" name="connsiteY4"/>
              <a:gd fmla="*/ 847403 w 4237013" name="connsiteX5"/>
              <a:gd fmla="*/ 847403 h 1694805" name="connsiteY5"/>
              <a:gd fmla="*/ 0 w 4237013" name="connsiteX6"/>
              <a:gd fmla="*/ 0 h 1694805" name="connsiteY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b="b" l="l" r="r" t="t"/>
            <a:pathLst>
              <a:path h="1694805" w="4237013">
                <a:moveTo>
                  <a:pt x="0" y="0"/>
                </a:moveTo>
                <a:lnTo>
                  <a:pt x="3389611" y="0"/>
                </a:lnTo>
                <a:lnTo>
                  <a:pt x="4237013" y="847403"/>
                </a:lnTo>
                <a:lnTo>
                  <a:pt x="3389611" y="1694805"/>
                </a:lnTo>
                <a:lnTo>
                  <a:pt x="0" y="1694805"/>
                </a:lnTo>
                <a:lnTo>
                  <a:pt x="847403" y="84740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 bIns="21336" lIns="911411" numCol="1" rIns="868738" spcCol="1270" spcFirstLastPara="0" tIns="21336" vert="horz" wrap="square">
            <a:noAutofit/>
          </a:bodyPr>
          <a:lstStyle/>
          <a:p>
            <a:pPr algn="l" defTabSz="622300" lv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dirty="0" kern="1200" lang="de-DE" sz="140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3D07D605-4E3D-2EB8-9916-D35FF346D3C1}"/>
              </a:ext>
            </a:extLst>
          </p:cNvPr>
          <p:cNvSpPr txBox="1"/>
          <p:nvPr/>
        </p:nvSpPr>
        <p:spPr>
          <a:xfrm>
            <a:off x="6506758" y="2195425"/>
            <a:ext cx="2348550" cy="1096405"/>
          </a:xfrm>
          <a:prstGeom prst="rect">
            <a:avLst/>
          </a:prstGeom>
          <a:noFill/>
        </p:spPr>
        <p:txBody>
          <a:bodyPr bIns="36000" lIns="72000" rIns="72000" rtlCol="0" tIns="36000" wrap="square">
            <a:noAutofit/>
          </a:bodyPr>
          <a:lstStyle/>
          <a:p>
            <a:pPr algn="l">
              <a:buClr>
                <a:srgbClr val="00A0E3"/>
              </a:buClr>
            </a:pPr>
            <a:r>
              <a:rPr b="1" dirty="0" lang="de-DE" sz="1400">
                <a:solidFill>
                  <a:schemeClr val="bg1"/>
                </a:solidFill>
              </a:rPr>
              <a:t>Schritt 3:</a:t>
            </a:r>
          </a:p>
          <a:p>
            <a:pPr algn="l">
              <a:buClr>
                <a:srgbClr val="00A0E3"/>
              </a:buClr>
            </a:pPr>
            <a:endParaRPr dirty="0" lang="de-DE" sz="1400">
              <a:solidFill>
                <a:schemeClr val="bg1"/>
              </a:solidFill>
            </a:endParaRPr>
          </a:p>
          <a:p>
            <a:pPr algn="l">
              <a:buClr>
                <a:srgbClr val="00A0E3"/>
              </a:buClr>
            </a:pPr>
            <a:r>
              <a:rPr dirty="0" lang="de-DE" sz="1400">
                <a:solidFill>
                  <a:schemeClr val="bg1"/>
                </a:solidFill>
              </a:rPr>
              <a:t>Berechnung des</a:t>
            </a:r>
            <a:br>
              <a:rPr dirty="0" lang="de-DE" sz="1400">
                <a:solidFill>
                  <a:schemeClr val="bg1"/>
                </a:solidFill>
              </a:rPr>
            </a:br>
            <a:r>
              <a:rPr dirty="0" lang="de-DE" sz="1400">
                <a:solidFill>
                  <a:schemeClr val="bg1"/>
                </a:solidFill>
              </a:rPr>
              <a:t>AG-Beitragsanteils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28AFADE-4114-B602-02FF-485E64A9A902}"/>
              </a:ext>
            </a:extLst>
          </p:cNvPr>
          <p:cNvSpPr/>
          <p:nvPr/>
        </p:nvSpPr>
        <p:spPr>
          <a:xfrm>
            <a:off x="117125" y="4896201"/>
            <a:ext cx="3321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b="1" dirty="0" lang="de-DE" sz="800">
                <a:solidFill>
                  <a:srgbClr val="00A0E3"/>
                </a:solidFill>
              </a:rPr>
              <a:t>63</a:t>
            </a:r>
            <a:endParaRPr dirty="0" lang="de-DE"/>
          </a:p>
        </p:txBody>
      </p:sp>
    </p:spTree>
    <p:extLst>
      <p:ext uri="{BB962C8B-B14F-4D97-AF65-F5344CB8AC3E}">
        <p14:creationId xmlns:p14="http://schemas.microsoft.com/office/powerpoint/2010/main" val="1267548631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>
                      <p:stCondLst>
                        <p:cond delay="indefinite"/>
                      </p:stCondLst>
                      <p:childTnLst>
                        <p:par>
                          <p:cTn fill="hold" id="12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8"/>
      <p:bldP animBg="1" grpId="0" spid="12"/>
      <p:bldP animBg="1" grpId="0" spid="14"/>
    </p:bldLst>
  </p:timing>
</p:sld>
</file>

<file path=ppt/slides/slide7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idx="11" sz="quarter" type="ftr"/>
          </p:nvPr>
        </p:nvSpPr>
        <p:spPr>
          <a:xfrm>
            <a:off x="571914" y="4931059"/>
            <a:ext cx="8283394" cy="138829"/>
          </a:xfrm>
        </p:spPr>
        <p:txBody>
          <a:bodyPr/>
          <a:lstStyle/>
          <a:p>
            <a:r>
              <a:rPr lang="de-DE"/>
              <a:t>Geringfügige Beschäftigungen und Midijobs – Stand April 2026</a:t>
            </a:r>
            <a:endParaRPr dirty="0" lang="de-DE"/>
          </a:p>
        </p:txBody>
      </p:sp>
      <p:sp>
        <p:nvSpPr>
          <p:cNvPr id="3" name="Inhaltsplatzhalter 2"/>
          <p:cNvSpPr>
            <a:spLocks noGrp="1"/>
          </p:cNvSpPr>
          <p:nvPr>
            <p:ph idx="13" sz="quarter"/>
          </p:nvPr>
        </p:nvSpPr>
        <p:spPr/>
        <p:txBody>
          <a:bodyPr/>
          <a:lstStyle/>
          <a:p>
            <a:r>
              <a:rPr dirty="0" lang="de-DE"/>
              <a:t>Formel zur Ermittlung der beitragspflichtigen Einnahme (BE):</a:t>
            </a:r>
          </a:p>
          <a:p>
            <a:endParaRPr dirty="0" lang="de-DE"/>
          </a:p>
          <a:p>
            <a:endParaRPr dirty="0" lang="de-DE"/>
          </a:p>
          <a:p>
            <a:r>
              <a:rPr dirty="0" lang="de-DE"/>
              <a:t>Kurzformel für BE-Berechnung: </a:t>
            </a:r>
          </a:p>
          <a:p>
            <a:endParaRPr dirty="0" lang="de-DE"/>
          </a:p>
          <a:p>
            <a:endParaRPr dirty="0" lang="de-DE"/>
          </a:p>
          <a:p>
            <a:r>
              <a:rPr dirty="0" lang="de-DE"/>
              <a:t>Errechnung des Gesamtbeitrags:</a:t>
            </a:r>
          </a:p>
          <a:p>
            <a:endParaRPr dirty="0" lang="de-DE"/>
          </a:p>
          <a:p>
            <a:endParaRPr dirty="0" lang="de-DE"/>
          </a:p>
          <a:p>
            <a:pPr indent="0" marL="180975">
              <a:buNone/>
            </a:pPr>
            <a:r>
              <a:rPr dirty="0" lang="de-DE" sz="1100"/>
              <a:t>*Faktor F 2026: 0,6619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b="1" dirty="0" lang="de-DE"/>
              <a:t>Midijobs</a:t>
            </a:r>
            <a:br>
              <a:rPr dirty="0" lang="de-DE"/>
            </a:br>
            <a:r>
              <a:rPr b="0" dirty="0" lang="de-DE" sz="1800"/>
              <a:t>Schritt 1 – Gesamtbeitrag</a:t>
            </a:r>
            <a:endParaRPr dirty="0"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BFC21536-9CDE-CDDB-66EE-F6EE34A7F274}"/>
              </a:ext>
            </a:extLst>
          </p:cNvPr>
          <p:cNvSpPr/>
          <p:nvPr/>
        </p:nvSpPr>
        <p:spPr>
          <a:xfrm>
            <a:off x="117125" y="4896201"/>
            <a:ext cx="3321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b="1" dirty="0" lang="de-DE" sz="800">
                <a:solidFill>
                  <a:srgbClr val="00A0E3"/>
                </a:solidFill>
              </a:rPr>
              <a:t>64</a:t>
            </a:r>
            <a:endParaRPr dirty="0" lang="de-DE"/>
          </a:p>
        </p:txBody>
      </p:sp>
      <mc:AlternateContent xmlns:a14="http://schemas.microsoft.com/office/drawing/2010/main" xmlns:mc="http://schemas.openxmlformats.org/markup-compatibility/2006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B3CB6CE9-E0A8-604C-5374-97AE4C7B439D}"/>
                  </a:ext>
                </a:extLst>
              </p:cNvPr>
              <p:cNvSpPr txBox="1"/>
              <p:nvPr/>
            </p:nvSpPr>
            <p:spPr>
              <a:xfrm>
                <a:off x="1512887" y="1522681"/>
                <a:ext cx="5614987" cy="572950"/>
              </a:xfrm>
              <a:prstGeom prst="rect">
                <a:avLst/>
              </a:prstGeom>
              <a:solidFill>
                <a:schemeClr val="accent4">
                  <a:lumMod val="90000"/>
                </a:schemeClr>
              </a:solidFill>
            </p:spPr>
            <p:txBody>
              <a:bodyPr anchor="ctr" bIns="36000" lIns="72000" rIns="72000" rtlCol="0" tIns="36000" wrap="none">
                <a:noAutofit/>
              </a:bodyPr>
              <a:lstStyle/>
              <a:p>
                <a:pPr indent="0" marL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>
                      <m:r>
                        <m:rPr>
                          <m:nor/>
                        </m:rPr>
                        <a:rPr i="0" lang="de-DE" smtClean="0" sz="1400"/>
                        <m:t>BE</m:t>
                      </m:r>
                      <m:r>
                        <m:rPr>
                          <m:nor/>
                        </m:rPr>
                        <a:rPr b="0" i="0" lang="de-DE" smtClean="0" sz="1400"/>
                        <m:t> </m:t>
                      </m:r>
                      <m:r>
                        <m:rPr>
                          <m:nor/>
                        </m:rPr>
                        <a:rPr i="0" lang="de-DE" smtClean="0" sz="1400"/>
                        <m:t>=</m:t>
                      </m:r>
                      <m:r>
                        <m:rPr>
                          <m:nor/>
                        </m:rPr>
                        <a:rPr b="0" i="0" lang="de-DE" smtClean="0" sz="1400"/>
                        <m:t> </m:t>
                      </m:r>
                      <m:r>
                        <m:rPr>
                          <m:nor/>
                        </m:rPr>
                        <a:rPr i="0" lang="de-DE" smtClean="0" sz="1400"/>
                        <m:t>F</m:t>
                      </m:r>
                      <m:r>
                        <m:rPr>
                          <m:nor/>
                        </m:rPr>
                        <a:rPr b="0" i="0" lang="de-DE" smtClean="0" sz="1400"/>
                        <m:t>∗</m:t>
                      </m:r>
                      <m:r>
                        <m:rPr>
                          <m:nor/>
                        </m:rPr>
                        <a:rPr i="0" lang="de-DE" smtClean="0" sz="1400"/>
                        <m:t> </m:t>
                      </m:r>
                      <m:r>
                        <m:rPr>
                          <m:nor/>
                        </m:rPr>
                        <a:rPr i="0" lang="de-DE" smtClean="0" sz="1400"/>
                        <m:t>x</m:t>
                      </m:r>
                      <m:r>
                        <m:rPr>
                          <m:nor/>
                        </m:rPr>
                        <a:rPr i="0" lang="de-DE" smtClean="0" sz="1400"/>
                        <m:t> 603 + </m:t>
                      </m:r>
                      <m:d>
                        <m:dPr>
                          <m:ctrlPr>
                            <a:rPr i="1" lang="de-DE" sz="1400">
                              <a:latin charset="0" panose="02040503050406030204" pitchFamily="18"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i="1" lang="de-DE" sz="1400">
                                  <a:latin charset="0" panose="02040503050406030204" pitchFamily="18" typeface="Cambria Math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b="0" i="0" lang="de-DE" smtClean="0" sz="1400"/>
                                <m:t>2000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b="0" i="0" lang="de-DE" smtClean="0" sz="1400"/>
                                <m:t>2000</m:t>
                              </m:r>
                              <m:r>
                                <m:rPr>
                                  <m:nor/>
                                </m:rPr>
                                <a:rPr i="0" lang="de-DE" sz="1400"/>
                                <m:t>−</m:t>
                              </m:r>
                              <m:r>
                                <m:rPr>
                                  <m:nor/>
                                </m:rPr>
                                <a:rPr b="0" i="0" lang="de-DE" smtClean="0" sz="1400"/>
                                <m:t>603</m:t>
                              </m:r>
                            </m:den>
                          </m:f>
                          <m:r>
                            <m:rPr>
                              <m:nor/>
                            </m:rPr>
                            <a:rPr i="0" lang="de-DE" sz="1400"/>
                            <m:t>−</m:t>
                          </m:r>
                          <m:f>
                            <m:fPr>
                              <m:ctrlPr>
                                <a:rPr i="1" lang="de-DE" sz="1400">
                                  <a:latin charset="0" panose="02040503050406030204" pitchFamily="18" typeface="Cambria Math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i="0" lang="de-DE" smtClean="0" sz="1400"/>
                                <m:t>6</m:t>
                              </m:r>
                              <m:r>
                                <m:rPr>
                                  <m:nor/>
                                </m:rPr>
                                <a:rPr b="0" i="0" lang="de-DE" smtClean="0" sz="1400"/>
                                <m:t>03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b="0" i="0" lang="de-DE" smtClean="0" sz="1400"/>
                                <m:t>2000</m:t>
                              </m:r>
                              <m:r>
                                <m:rPr>
                                  <m:nor/>
                                </m:rPr>
                                <a:rPr i="0" lang="de-DE" sz="1400"/>
                                <m:t>−</m:t>
                              </m:r>
                              <m:r>
                                <m:rPr>
                                  <m:nor/>
                                </m:rPr>
                                <a:rPr b="0" i="0" lang="de-DE" smtClean="0" sz="1400"/>
                                <m:t>603</m:t>
                              </m:r>
                            </m:den>
                          </m:f>
                          <m:r>
                            <m:rPr>
                              <m:nor/>
                            </m:rPr>
                            <a:rPr i="0" lang="de-DE" sz="1400"/>
                            <m:t> </m:t>
                          </m:r>
                          <m:r>
                            <m:rPr>
                              <m:nor/>
                            </m:rPr>
                            <a:rPr i="0" lang="de-DE" sz="1400"/>
                            <m:t>x</m:t>
                          </m:r>
                          <m:r>
                            <m:rPr>
                              <m:nor/>
                            </m:rPr>
                            <a:rPr i="0" lang="de-DE" sz="1400"/>
                            <m:t> </m:t>
                          </m:r>
                          <m:r>
                            <m:rPr>
                              <m:nor/>
                            </m:rPr>
                            <a:rPr i="0" lang="de-DE" sz="1400"/>
                            <m:t>F</m:t>
                          </m:r>
                          <m:r>
                            <a:rPr b="0" i="0" lang="de-DE" smtClean="0" sz="1400">
                              <a:latin charset="0" panose="02040503050406030204" pitchFamily="18" typeface="Cambria Math"/>
                            </a:rPr>
                            <m:t> </m:t>
                          </m:r>
                        </m:e>
                      </m:d>
                      <m:r>
                        <m:rPr>
                          <m:nor/>
                        </m:rPr>
                        <a:rPr i="0" lang="de-DE" sz="1400"/>
                        <m:t>x</m:t>
                      </m:r>
                      <m:r>
                        <m:rPr>
                          <m:nor/>
                        </m:rPr>
                        <a:rPr b="0" i="0" lang="de-DE" smtClean="0" sz="1400"/>
                        <m:t> </m:t>
                      </m:r>
                      <m:r>
                        <m:rPr>
                          <m:nor/>
                        </m:rPr>
                        <a:rPr i="0" lang="de-DE" sz="1400"/>
                        <m:t>(</m:t>
                      </m:r>
                      <m:r>
                        <m:rPr>
                          <m:nor/>
                        </m:rPr>
                        <a:rPr i="0" lang="de-DE" sz="1400"/>
                        <m:t>AE</m:t>
                      </m:r>
                      <m:r>
                        <m:rPr>
                          <m:nor/>
                        </m:rPr>
                        <a:rPr i="0" lang="de-DE" sz="1400"/>
                        <m:t>−603)</m:t>
                      </m:r>
                    </m:oMath>
                  </m:oMathPara>
                </a14:m>
                <a:endParaRPr dirty="0" lang="de-DE" sz="1400"/>
              </a:p>
            </p:txBody>
          </p:sp>
        </mc:Choice>
        <mc:Fallback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B3CB6CE9-E0A8-604C-5374-97AE4C7B439D}"/>
                  </a:ext>
                </a:extLst>
              </p:cNvPr>
              <p:cNvSpPr txBox="1">
                <a:spLocks noAdjustHandles="1" noChangeArrowheads="1" noChangeAspect="1" noChangeShapeType="1" noEditPoints="1" noMove="1" noResize="1" noRot="1" noTextEdit="1"/>
              </p:cNvSpPr>
              <p:nvPr/>
            </p:nvSpPr>
            <p:spPr>
              <a:xfrm>
                <a:off x="1512887" y="1522681"/>
                <a:ext cx="5614987" cy="57295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feld 8">
            <a:extLst>
              <a:ext uri="{FF2B5EF4-FFF2-40B4-BE49-F238E27FC236}">
                <a16:creationId xmlns:a16="http://schemas.microsoft.com/office/drawing/2014/main" id="{941333EA-822B-D91A-DD38-C5C2D9767B50}"/>
              </a:ext>
            </a:extLst>
          </p:cNvPr>
          <p:cNvSpPr txBox="1"/>
          <p:nvPr/>
        </p:nvSpPr>
        <p:spPr>
          <a:xfrm>
            <a:off x="1512888" y="2418428"/>
            <a:ext cx="5614986" cy="389198"/>
          </a:xfrm>
          <a:prstGeom prst="rect">
            <a:avLst/>
          </a:prstGeom>
          <a:solidFill>
            <a:schemeClr val="accent4">
              <a:lumMod val="90000"/>
            </a:schemeClr>
          </a:solidFill>
        </p:spPr>
        <p:txBody>
          <a:bodyPr anchor="ctr" bIns="36000" lIns="72000" rIns="72000" rtlCol="0" tIns="36000" wrap="none">
            <a:noAutofit/>
          </a:bodyPr>
          <a:lstStyle/>
          <a:p>
            <a:pPr algn="ctr"/>
            <a:r>
              <a:rPr dirty="0" lang="de-DE" sz="1400"/>
              <a:t>1,145937223  x AE – 291,874445240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A7A04E6-0485-33BF-E27D-DCD194C58DF9}"/>
              </a:ext>
            </a:extLst>
          </p:cNvPr>
          <p:cNvSpPr txBox="1"/>
          <p:nvPr/>
        </p:nvSpPr>
        <p:spPr>
          <a:xfrm>
            <a:off x="1512887" y="3279658"/>
            <a:ext cx="5614987" cy="433388"/>
          </a:xfrm>
          <a:prstGeom prst="rect">
            <a:avLst/>
          </a:prstGeom>
          <a:solidFill>
            <a:schemeClr val="accent4">
              <a:lumMod val="90000"/>
            </a:schemeClr>
          </a:solidFill>
        </p:spPr>
        <p:txBody>
          <a:bodyPr anchor="ctr" bIns="36000" lIns="72000" rIns="72000" rtlCol="0" tIns="36000" wrap="none">
            <a:noAutofit/>
          </a:bodyPr>
          <a:lstStyle/>
          <a:p>
            <a:pPr algn="ctr" indent="0" marL="0">
              <a:buNone/>
            </a:pPr>
            <a:r>
              <a:rPr dirty="0" lang="de-DE" sz="1400"/>
              <a:t>BE x halben Beitragssatz (kaufmännisch gerundet) x 2</a:t>
            </a:r>
          </a:p>
        </p:txBody>
      </p:sp>
    </p:spTree>
    <p:extLst>
      <p:ext uri="{BB962C8B-B14F-4D97-AF65-F5344CB8AC3E}">
        <p14:creationId xmlns:p14="http://schemas.microsoft.com/office/powerpoint/2010/main" val="3163022200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7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9">
                      <p:stCondLst>
                        <p:cond delay="indefinite"/>
                      </p:stCondLst>
                      <p:childTnLst>
                        <p:par>
                          <p:cTn fill="hold" id="10">
                            <p:stCondLst>
                              <p:cond delay="0"/>
                            </p:stCondLst>
                            <p:childTnLst>
                              <p:par>
                                <p:cTn fill="hold" id="11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3">
                      <p:stCondLst>
                        <p:cond delay="indefinite"/>
                      </p:stCondLst>
                      <p:childTnLst>
                        <p:par>
                          <p:cTn fill="hold" id="14">
                            <p:stCondLst>
                              <p:cond delay="0"/>
                            </p:stCondLst>
                            <p:childTnLst>
                              <p:par>
                                <p:cTn fill="hold" id="1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17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9"/>
      <p:bldP animBg="1" grpId="0" spid="11"/>
    </p:bldLst>
  </p:timing>
</p:sld>
</file>

<file path=ppt/slides/slide7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idx="11" sz="quarter" type="ftr"/>
          </p:nvPr>
        </p:nvSpPr>
        <p:spPr>
          <a:xfrm>
            <a:off x="571914" y="4931059"/>
            <a:ext cx="8283394" cy="138829"/>
          </a:xfrm>
        </p:spPr>
        <p:txBody>
          <a:bodyPr/>
          <a:lstStyle/>
          <a:p>
            <a:r>
              <a:rPr lang="de-DE"/>
              <a:t>Geringfügige Beschäftigungen und Midijobs – Stand April 2026</a:t>
            </a:r>
            <a:endParaRPr dirty="0" lang="de-DE"/>
          </a:p>
        </p:txBody>
      </p:sp>
      <p:sp>
        <p:nvSpPr>
          <p:cNvPr id="3" name="Inhaltsplatzhalter 2"/>
          <p:cNvSpPr>
            <a:spLocks noGrp="1"/>
          </p:cNvSpPr>
          <p:nvPr>
            <p:ph idx="13" sz="quarter"/>
          </p:nvPr>
        </p:nvSpPr>
        <p:spPr/>
        <p:txBody>
          <a:bodyPr/>
          <a:lstStyle/>
          <a:p>
            <a:r>
              <a:rPr dirty="0" lang="de-DE"/>
              <a:t>Formel zur Ermittlung der BE:</a:t>
            </a:r>
          </a:p>
          <a:p>
            <a:endParaRPr dirty="0" lang="de-DE"/>
          </a:p>
          <a:p>
            <a:endParaRPr dirty="0" lang="de-DE"/>
          </a:p>
          <a:p>
            <a:r>
              <a:rPr dirty="0" lang="de-DE"/>
              <a:t>Kurzformel für BE-Berechnung: </a:t>
            </a:r>
          </a:p>
          <a:p>
            <a:endParaRPr dirty="0" lang="de-DE"/>
          </a:p>
          <a:p>
            <a:endParaRPr dirty="0" lang="de-DE"/>
          </a:p>
          <a:p>
            <a:r>
              <a:rPr dirty="0" lang="de-DE"/>
              <a:t>Errechnung AN-Beitragsanteil: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b="1" dirty="0" lang="de-DE"/>
              <a:t>Midijobs</a:t>
            </a:r>
            <a:br>
              <a:rPr dirty="0" lang="de-DE"/>
            </a:br>
            <a:r>
              <a:rPr b="0" dirty="0" lang="de-DE" sz="1800"/>
              <a:t>Schritt 2 – Beitragsanteil Arbeitnehmer</a:t>
            </a:r>
            <a:endParaRPr dirty="0"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BFC21536-9CDE-CDDB-66EE-F6EE34A7F274}"/>
              </a:ext>
            </a:extLst>
          </p:cNvPr>
          <p:cNvSpPr/>
          <p:nvPr/>
        </p:nvSpPr>
        <p:spPr>
          <a:xfrm>
            <a:off x="117125" y="4896201"/>
            <a:ext cx="3321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b="1" dirty="0" lang="de-DE" sz="800">
                <a:solidFill>
                  <a:srgbClr val="00A0E3"/>
                </a:solidFill>
              </a:rPr>
              <a:t>65</a:t>
            </a:r>
            <a:endParaRPr dirty="0" lang="de-DE"/>
          </a:p>
        </p:txBody>
      </p:sp>
      <mc:AlternateContent xmlns:a14="http://schemas.microsoft.com/office/drawing/2010/main" xmlns:mc="http://schemas.openxmlformats.org/markup-compatibility/2006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B3CB6CE9-E0A8-604C-5374-97AE4C7B439D}"/>
                  </a:ext>
                </a:extLst>
              </p:cNvPr>
              <p:cNvSpPr txBox="1"/>
              <p:nvPr/>
            </p:nvSpPr>
            <p:spPr>
              <a:xfrm>
                <a:off x="1512888" y="1501076"/>
                <a:ext cx="5260562" cy="57295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anchor="ctr" bIns="36000" lIns="72000" rIns="72000" rtlCol="0" tIns="36000" wrap="none">
                <a:noAutofit/>
              </a:bodyPr>
              <a:lstStyle/>
              <a:p>
                <a:pPr indent="0" marL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>
                      <m:r>
                        <m:rPr>
                          <m:nor/>
                        </m:rPr>
                        <a:rPr i="0" lang="de-DE" smtClean="0" sz="1400"/>
                        <m:t>BE</m:t>
                      </m:r>
                      <m:r>
                        <m:rPr>
                          <m:nor/>
                        </m:rPr>
                        <a:rPr b="0" i="0" lang="de-DE" smtClean="0" sz="1400"/>
                        <m:t> </m:t>
                      </m:r>
                      <m:r>
                        <m:rPr>
                          <m:nor/>
                        </m:rPr>
                        <a:rPr i="0" lang="de-DE" smtClean="0" sz="1400"/>
                        <m:t>=</m:t>
                      </m:r>
                      <m:r>
                        <m:rPr>
                          <m:nor/>
                        </m:rPr>
                        <a:rPr b="0" i="0" lang="de-DE" smtClean="0" sz="1400"/>
                        <m:t> </m:t>
                      </m:r>
                      <m:d>
                        <m:dPr>
                          <m:ctrlPr>
                            <a:rPr i="1" lang="de-DE" sz="1400">
                              <a:latin charset="0" panose="02040503050406030204" pitchFamily="18"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i="1" lang="de-DE" sz="1400">
                                  <a:latin charset="0" panose="02040503050406030204" pitchFamily="18" typeface="Cambria Math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b="0" i="0" lang="de-DE" smtClean="0" sz="1400"/>
                                <m:t>2000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b="0" i="0" lang="de-DE" smtClean="0" sz="1400"/>
                                <m:t>2000</m:t>
                              </m:r>
                              <m:r>
                                <m:rPr>
                                  <m:nor/>
                                </m:rPr>
                                <a:rPr i="0" lang="de-DE" sz="1400"/>
                                <m:t>−</m:t>
                              </m:r>
                              <m:r>
                                <m:rPr>
                                  <m:nor/>
                                </m:rPr>
                                <a:rPr i="0" lang="de-DE" smtClean="0" sz="1400"/>
                                <m:t>6</m:t>
                              </m:r>
                              <m:r>
                                <m:rPr>
                                  <m:nor/>
                                </m:rPr>
                                <a:rPr b="0" i="0" lang="de-DE" smtClean="0" sz="1400"/>
                                <m:t>03</m:t>
                              </m:r>
                            </m:den>
                          </m:f>
                        </m:e>
                      </m:d>
                      <m:r>
                        <m:rPr>
                          <m:nor/>
                        </m:rPr>
                        <a:rPr i="0" lang="de-DE" sz="1400"/>
                        <m:t>x</m:t>
                      </m:r>
                      <m:r>
                        <m:rPr>
                          <m:nor/>
                        </m:rPr>
                        <a:rPr b="0" i="0" lang="de-DE" smtClean="0" sz="1400"/>
                        <m:t> </m:t>
                      </m:r>
                      <m:r>
                        <m:rPr>
                          <m:nor/>
                        </m:rPr>
                        <a:rPr i="0" lang="de-DE" sz="1400"/>
                        <m:t>(</m:t>
                      </m:r>
                      <m:r>
                        <m:rPr>
                          <m:nor/>
                        </m:rPr>
                        <a:rPr i="0" lang="de-DE" sz="1400"/>
                        <m:t>AE</m:t>
                      </m:r>
                      <m:r>
                        <m:rPr>
                          <m:nor/>
                        </m:rPr>
                        <a:rPr i="0" lang="de-DE" sz="1400"/>
                        <m:t>−603)</m:t>
                      </m:r>
                    </m:oMath>
                  </m:oMathPara>
                </a14:m>
                <a:endParaRPr dirty="0" lang="de-DE" sz="1400"/>
              </a:p>
            </p:txBody>
          </p:sp>
        </mc:Choice>
        <mc:Fallback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B3CB6CE9-E0A8-604C-5374-97AE4C7B439D}"/>
                  </a:ext>
                </a:extLst>
              </p:cNvPr>
              <p:cNvSpPr txBox="1">
                <a:spLocks noAdjustHandles="1" noChangeArrowheads="1" noChangeAspect="1" noChangeShapeType="1" noEditPoints="1" noMove="1" noResize="1" noRot="1" noTextEdit="1"/>
              </p:cNvSpPr>
              <p:nvPr/>
            </p:nvSpPr>
            <p:spPr>
              <a:xfrm>
                <a:off x="1512888" y="1501076"/>
                <a:ext cx="5260562" cy="57295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feld 8">
            <a:extLst>
              <a:ext uri="{FF2B5EF4-FFF2-40B4-BE49-F238E27FC236}">
                <a16:creationId xmlns:a16="http://schemas.microsoft.com/office/drawing/2014/main" id="{941333EA-822B-D91A-DD38-C5C2D9767B50}"/>
              </a:ext>
            </a:extLst>
          </p:cNvPr>
          <p:cNvSpPr txBox="1"/>
          <p:nvPr/>
        </p:nvSpPr>
        <p:spPr>
          <a:xfrm>
            <a:off x="1516514" y="2445450"/>
            <a:ext cx="5260562" cy="3891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anchor="ctr" bIns="36000" lIns="72000" rIns="72000" rtlCol="0" tIns="36000" wrap="none">
            <a:noAutofit/>
          </a:bodyPr>
          <a:lstStyle/>
          <a:p>
            <a:pPr algn="ctr"/>
            <a:r>
              <a:rPr dirty="0" lang="de-DE" sz="1400"/>
              <a:t>1,431639227  x AE – 863,278453830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A7A04E6-0485-33BF-E27D-DCD194C58DF9}"/>
              </a:ext>
            </a:extLst>
          </p:cNvPr>
          <p:cNvSpPr txBox="1"/>
          <p:nvPr/>
        </p:nvSpPr>
        <p:spPr>
          <a:xfrm>
            <a:off x="1516514" y="3281289"/>
            <a:ext cx="5256936" cy="4333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anchor="ctr" bIns="36000" lIns="72000" rIns="72000" rtlCol="0" tIns="36000" wrap="none">
            <a:noAutofit/>
          </a:bodyPr>
          <a:lstStyle/>
          <a:p>
            <a:pPr algn="ctr" indent="0" marL="0">
              <a:buNone/>
            </a:pPr>
            <a:r>
              <a:rPr dirty="0" lang="de-DE" sz="1400"/>
              <a:t>BE x halben Beitragssatz (kaufmännisch gerundet)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D8DCE617-C0A5-53D1-010F-676E5BA190F2}"/>
              </a:ext>
            </a:extLst>
          </p:cNvPr>
          <p:cNvSpPr/>
          <p:nvPr/>
        </p:nvSpPr>
        <p:spPr>
          <a:xfrm>
            <a:off x="651847" y="3867151"/>
            <a:ext cx="8424864" cy="865388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 bIns="189000" compatLnSpc="1" forceAA="0" fromWordArt="0" horzOverflow="overflow" lIns="216000" numCol="1" rIns="216000" rot="0" rtlCol="0" spcCol="0" spcFirstLastPara="0" tIns="189000" vert="horz" vertOverflow="overflow" wrap="square">
            <a:prstTxWarp prst="textNoShape">
              <a:avLst/>
            </a:prstTxWarp>
            <a:noAutofit/>
          </a:bodyPr>
          <a:lstStyle/>
          <a:p>
            <a:r>
              <a:rPr b="1" dirty="0" lang="de-DE" sz="1400">
                <a:solidFill>
                  <a:schemeClr val="bg1"/>
                </a:solidFill>
              </a:rPr>
              <a:t>Hinweis | </a:t>
            </a:r>
            <a:r>
              <a:rPr dirty="0" lang="de-DE" sz="1400"/>
              <a:t>Kinderlosenzuschlag PV (0,60 %) wird nach der Formel unter Schritt 1 berechnet und vom AN allein getragen. Sonderregelung Sachsen beachten! </a:t>
            </a:r>
            <a:br>
              <a:rPr dirty="0" lang="de-DE" sz="1400"/>
            </a:br>
            <a:r>
              <a:rPr dirty="0" lang="de-DE" sz="1400"/>
              <a:t>Für die neuen Abschläge gilt die oben genannte Formel.</a:t>
            </a:r>
            <a:endParaRPr dirty="0" lang="de-DE"/>
          </a:p>
        </p:txBody>
      </p:sp>
    </p:spTree>
    <p:extLst>
      <p:ext uri="{BB962C8B-B14F-4D97-AF65-F5344CB8AC3E}">
        <p14:creationId xmlns:p14="http://schemas.microsoft.com/office/powerpoint/2010/main" val="3777097182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7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9">
                      <p:stCondLst>
                        <p:cond delay="indefinite"/>
                      </p:stCondLst>
                      <p:childTnLst>
                        <p:par>
                          <p:cTn fill="hold" id="10">
                            <p:stCondLst>
                              <p:cond delay="0"/>
                            </p:stCondLst>
                            <p:childTnLst>
                              <p:par>
                                <p:cTn fill="hold" id="11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13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>
                      <p:stCondLst>
                        <p:cond delay="indefinite"/>
                      </p:stCondLst>
                      <p:childTnLst>
                        <p:par>
                          <p:cTn fill="hold" id="16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7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9"/>
      <p:bldP animBg="1" grpId="0" spid="11"/>
      <p:bldP animBg="1" grpId="0" spid="5"/>
    </p:bldLst>
  </p:timing>
</p:sld>
</file>

<file path=ppt/slides/slide7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idx="11" sz="quarter" type="ftr"/>
          </p:nvPr>
        </p:nvSpPr>
        <p:spPr>
          <a:xfrm>
            <a:off x="571914" y="4931059"/>
            <a:ext cx="8283394" cy="138829"/>
          </a:xfrm>
        </p:spPr>
        <p:txBody>
          <a:bodyPr/>
          <a:lstStyle/>
          <a:p>
            <a:r>
              <a:rPr lang="de-DE"/>
              <a:t>Geringfügige Beschäftigungen und Midijobs – Stand April 2026</a:t>
            </a:r>
            <a:endParaRPr dirty="0" lang="de-DE"/>
          </a:p>
        </p:txBody>
      </p:sp>
      <p:sp>
        <p:nvSpPr>
          <p:cNvPr id="3" name="Inhaltsplatzhalter 2"/>
          <p:cNvSpPr>
            <a:spLocks noGrp="1"/>
          </p:cNvSpPr>
          <p:nvPr>
            <p:ph idx="13" sz="quarter"/>
          </p:nvPr>
        </p:nvSpPr>
        <p:spPr/>
        <p:txBody>
          <a:bodyPr/>
          <a:lstStyle/>
          <a:p>
            <a:endParaRPr dirty="0" lang="de-DE"/>
          </a:p>
          <a:p>
            <a:endParaRPr dirty="0" lang="de-DE"/>
          </a:p>
          <a:p>
            <a:pPr indent="0" marL="0">
              <a:buNone/>
            </a:pPr>
            <a:endParaRPr dirty="0"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b="1" dirty="0" lang="de-DE"/>
              <a:t>Midijobs</a:t>
            </a:r>
            <a:br>
              <a:rPr dirty="0" lang="de-DE"/>
            </a:br>
            <a:r>
              <a:rPr b="0" dirty="0" lang="de-DE" sz="1800"/>
              <a:t>Schritt 3 – Beitragsanteil Arbeitgeber</a:t>
            </a:r>
            <a:endParaRPr dirty="0"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BFC21536-9CDE-CDDB-66EE-F6EE34A7F274}"/>
              </a:ext>
            </a:extLst>
          </p:cNvPr>
          <p:cNvSpPr/>
          <p:nvPr/>
        </p:nvSpPr>
        <p:spPr>
          <a:xfrm>
            <a:off x="117125" y="4896201"/>
            <a:ext cx="3321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b="1" dirty="0" lang="de-DE" sz="800">
                <a:solidFill>
                  <a:srgbClr val="00A0E3"/>
                </a:solidFill>
              </a:rPr>
              <a:t>66</a:t>
            </a:r>
            <a:endParaRPr dirty="0"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41333EA-822B-D91A-DD38-C5C2D9767B50}"/>
              </a:ext>
            </a:extLst>
          </p:cNvPr>
          <p:cNvSpPr txBox="1"/>
          <p:nvPr/>
        </p:nvSpPr>
        <p:spPr>
          <a:xfrm>
            <a:off x="567997" y="1701880"/>
            <a:ext cx="6557550" cy="43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anchor="ctr" bIns="36000" lIns="72000" rIns="72000" rtlCol="0" tIns="36000" wrap="none">
            <a:noAutofit/>
          </a:bodyPr>
          <a:lstStyle/>
          <a:p>
            <a:pPr algn="ctr"/>
            <a:r>
              <a:rPr dirty="0" lang="de-DE" sz="1600"/>
              <a:t>Ergebnis Schritt 1 – Ergebnis Schritt 2 = Ergebnis Schritt 3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A7A04E6-0485-33BF-E27D-DCD194C58DF9}"/>
              </a:ext>
            </a:extLst>
          </p:cNvPr>
          <p:cNvSpPr txBox="1"/>
          <p:nvPr/>
        </p:nvSpPr>
        <p:spPr>
          <a:xfrm>
            <a:off x="567997" y="2571750"/>
            <a:ext cx="6557550" cy="4537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anchor="ctr" bIns="36000" lIns="72000" rIns="72000" rtlCol="0" tIns="36000" wrap="none">
            <a:noAutofit/>
          </a:bodyPr>
          <a:lstStyle/>
          <a:p>
            <a:pPr algn="ctr" indent="0" marL="0">
              <a:buNone/>
            </a:pPr>
            <a:r>
              <a:rPr dirty="0" lang="de-DE" sz="1600"/>
              <a:t>Gesamtbeitrag – AN-Beitragsanteil = AG-Beitragsanteil</a:t>
            </a:r>
          </a:p>
        </p:txBody>
      </p:sp>
    </p:spTree>
    <p:extLst>
      <p:ext uri="{BB962C8B-B14F-4D97-AF65-F5344CB8AC3E}">
        <p14:creationId xmlns:p14="http://schemas.microsoft.com/office/powerpoint/2010/main" val="3251183022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11"/>
    </p:bldLst>
  </p:timing>
</p:sld>
</file>

<file path=ppt/slides/slide7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2"/>
          <p:cNvSpPr>
            <a:spLocks noGrp="1"/>
          </p:cNvSpPr>
          <p:nvPr>
            <p:ph idx="11" sz="quarter" type="ftr"/>
          </p:nvPr>
        </p:nvSpPr>
        <p:spPr/>
        <p:txBody>
          <a:bodyPr/>
          <a:lstStyle/>
          <a:p>
            <a:r>
              <a:rPr lang="de-DE"/>
              <a:t>Geringfügige Beschäftigungen und Midijobs – Stand April 2026</a:t>
            </a:r>
            <a:endParaRPr dirty="0" lang="de-DE"/>
          </a:p>
        </p:txBody>
      </p:sp>
      <p:pic>
        <p:nvPicPr>
          <p:cNvPr id="8" name="Bildplatzhalter 7">
            <a:extLst>
              <a:ext uri="{FF2B5EF4-FFF2-40B4-BE49-F238E27FC236}">
                <a16:creationId xmlns:a16="http://schemas.microsoft.com/office/drawing/2014/main" id="{E81DA883-8456-47E3-8725-C7186B32155F}"/>
              </a:ext>
            </a:extLst>
          </p:cNvPr>
          <p:cNvPicPr>
            <a:picLocks noChangeAspect="1" noGrp="1"/>
          </p:cNvPicPr>
          <p:nvPr>
            <p:ph idx="14" sz="quarter" type="pic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894" r="22894"/>
          <a:stretch/>
        </p:blipFill>
        <p:spPr>
          <a:xfrm>
            <a:off x="6293749" y="1286164"/>
            <a:ext cx="2809986" cy="3457575"/>
          </a:xfrm>
        </p:spPr>
      </p:pic>
      <p:sp>
        <p:nvSpPr>
          <p:cNvPr id="3" name="Inhaltsplatzhalter 2"/>
          <p:cNvSpPr>
            <a:spLocks noGrp="1"/>
          </p:cNvSpPr>
          <p:nvPr>
            <p:ph idx="13" sz="quarter"/>
          </p:nvPr>
        </p:nvSpPr>
        <p:spPr>
          <a:prstGeom prst="rect">
            <a:avLst/>
          </a:prstGeom>
        </p:spPr>
        <p:txBody>
          <a:bodyPr/>
          <a:lstStyle/>
          <a:p>
            <a:pPr indent="0" marL="0">
              <a:buNone/>
            </a:pPr>
            <a:endParaRPr b="1" dirty="0" lang="de-DE"/>
          </a:p>
          <a:p>
            <a:pPr indent="0" marL="0">
              <a:buNone/>
            </a:pPr>
            <a:endParaRPr b="1" dirty="0" lang="de-DE"/>
          </a:p>
          <a:p>
            <a:pPr indent="0" marL="0">
              <a:buNone/>
            </a:pPr>
            <a:endParaRPr b="1" dirty="0" lang="de-DE"/>
          </a:p>
          <a:p>
            <a:pPr indent="0" marL="0">
              <a:buNone/>
            </a:pPr>
            <a:endParaRPr b="1" dirty="0" lang="de-DE"/>
          </a:p>
          <a:p>
            <a:pPr indent="0" marL="0">
              <a:buNone/>
            </a:pPr>
            <a:endParaRPr b="1" dirty="0" lang="de-DE"/>
          </a:p>
          <a:p>
            <a:pPr indent="0" marL="0">
              <a:buNone/>
            </a:pPr>
            <a:endParaRPr b="1" dirty="0" lang="de-DE"/>
          </a:p>
          <a:p>
            <a:pPr indent="0" marL="0">
              <a:buNone/>
            </a:pPr>
            <a:br>
              <a:rPr b="1" dirty="0" lang="de-DE"/>
            </a:br>
            <a:endParaRPr dirty="0" lang="de-DE">
              <a:solidFill>
                <a:schemeClr val="accent1"/>
              </a:solidFill>
            </a:endParaRPr>
          </a:p>
          <a:p>
            <a:pPr>
              <a:spcAft>
                <a:spcPts val="900"/>
              </a:spcAft>
            </a:pPr>
            <a:endParaRPr dirty="0"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b="1" dirty="0" lang="de-DE"/>
              <a:t>Midijobs – beitragspflichtige Einnahmen</a:t>
            </a:r>
            <a:br>
              <a:rPr dirty="0" lang="de-DE"/>
            </a:br>
            <a:r>
              <a:rPr b="0" dirty="0" lang="de-DE"/>
              <a:t>Beispiel</a:t>
            </a:r>
            <a:endParaRPr dirty="0"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6D2C7767-748F-4439-B744-B2F5DE9988F5}"/>
              </a:ext>
            </a:extLst>
          </p:cNvPr>
          <p:cNvSpPr/>
          <p:nvPr/>
        </p:nvSpPr>
        <p:spPr>
          <a:xfrm>
            <a:off x="215899" y="1291071"/>
            <a:ext cx="5605661" cy="848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 bIns="9525" lIns="9525" numCol="1" rIns="9525" rtlCol="0" spcCol="1270" spcFirstLastPara="0" tIns="9525" vert="horz" wrap="square">
            <a:noAutofit/>
          </a:bodyPr>
          <a:lstStyle/>
          <a:p>
            <a:pPr marL="90488">
              <a:buClr>
                <a:srgbClr val="00A0E3"/>
              </a:buClr>
            </a:pPr>
            <a:r>
              <a:rPr dirty="0" lang="de-DE" sz="1600">
                <a:solidFill>
                  <a:schemeClr val="tx1"/>
                </a:solidFill>
              </a:rPr>
              <a:t>Arbeitsentgelt:	1.000 EUR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627B8EEC-35AD-4A81-9DFD-1319397312A8}"/>
              </a:ext>
            </a:extLst>
          </p:cNvPr>
          <p:cNvSpPr/>
          <p:nvPr/>
        </p:nvSpPr>
        <p:spPr>
          <a:xfrm>
            <a:off x="215900" y="3003550"/>
            <a:ext cx="5605661" cy="174018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 bIns="9525" lIns="9525" numCol="1" rIns="9525" rtlCol="0" spcCol="1270" spcFirstLastPara="0" tIns="9525" vert="horz" wrap="square">
            <a:noAutofit/>
          </a:bodyPr>
          <a:lstStyle/>
          <a:p>
            <a:pPr marL="85725">
              <a:buClr>
                <a:srgbClr val="00A0E3"/>
              </a:buClr>
            </a:pPr>
            <a:r>
              <a:rPr b="1" dirty="0" lang="de-DE" sz="1400">
                <a:solidFill>
                  <a:schemeClr val="tx1"/>
                </a:solidFill>
              </a:rPr>
              <a:t>Ermittlung BE für Schritt 1: </a:t>
            </a:r>
            <a:br>
              <a:rPr dirty="0" lang="de-DE" sz="1400">
                <a:solidFill>
                  <a:schemeClr val="tx1"/>
                </a:solidFill>
              </a:rPr>
            </a:br>
            <a:r>
              <a:rPr dirty="0" lang="de-DE" sz="1400">
                <a:solidFill>
                  <a:schemeClr val="tx1"/>
                </a:solidFill>
              </a:rPr>
              <a:t>1,145937223 x 1.000 EUR – 291,874445240 = 854,06 EUR</a:t>
            </a:r>
          </a:p>
          <a:p>
            <a:pPr marL="85725">
              <a:buClr>
                <a:srgbClr val="00A0E3"/>
              </a:buClr>
            </a:pPr>
            <a:endParaRPr dirty="0" lang="de-DE" sz="1400">
              <a:solidFill>
                <a:schemeClr val="tx1"/>
              </a:solidFill>
            </a:endParaRPr>
          </a:p>
          <a:p>
            <a:pPr marL="85725">
              <a:buClr>
                <a:srgbClr val="00A0E3"/>
              </a:buClr>
            </a:pPr>
            <a:r>
              <a:rPr b="1" dirty="0" lang="de-DE" sz="1400">
                <a:solidFill>
                  <a:schemeClr val="tx1"/>
                </a:solidFill>
              </a:rPr>
              <a:t>Ermittlung BE für Schritt 2: </a:t>
            </a:r>
            <a:br>
              <a:rPr dirty="0" lang="de-DE" sz="1400">
                <a:solidFill>
                  <a:schemeClr val="tx1"/>
                </a:solidFill>
              </a:rPr>
            </a:br>
            <a:r>
              <a:rPr dirty="0" lang="de-DE" sz="1400">
                <a:solidFill>
                  <a:schemeClr val="tx1"/>
                </a:solidFill>
              </a:rPr>
              <a:t>1,431639227 x 1.000 EUR – 863,278453830 = 568,36 EUR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1E952E33-D50B-A39A-D393-F89427CBBCF7}"/>
              </a:ext>
            </a:extLst>
          </p:cNvPr>
          <p:cNvSpPr/>
          <p:nvPr/>
        </p:nvSpPr>
        <p:spPr>
          <a:xfrm>
            <a:off x="117125" y="4896201"/>
            <a:ext cx="3321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b="1" dirty="0" lang="de-DE" sz="800">
                <a:solidFill>
                  <a:srgbClr val="00A0E3"/>
                </a:solidFill>
              </a:rPr>
              <a:t>67</a:t>
            </a:r>
            <a:endParaRPr dirty="0" lang="de-DE"/>
          </a:p>
        </p:txBody>
      </p:sp>
    </p:spTree>
    <p:extLst>
      <p:ext uri="{BB962C8B-B14F-4D97-AF65-F5344CB8AC3E}">
        <p14:creationId xmlns:p14="http://schemas.microsoft.com/office/powerpoint/2010/main" val="122737282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16"/>
      <p:bldP animBg="1" grpId="0" spid="17"/>
    </p:bldLst>
  </p:timing>
</p:sld>
</file>

<file path=ppt/slides/slide7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5714BCA-E6C5-FBC1-EA97-F1B4EB64F527}"/>
              </a:ext>
            </a:extLst>
          </p:cNvPr>
          <p:cNvSpPr>
            <a:spLocks noGrp="1"/>
          </p:cNvSpPr>
          <p:nvPr>
            <p:ph idx="11" sz="quarter" type="ftr"/>
          </p:nvPr>
        </p:nvSpPr>
        <p:spPr/>
        <p:txBody>
          <a:bodyPr/>
          <a:lstStyle/>
          <a:p>
            <a:r>
              <a:rPr lang="de-DE"/>
              <a:t>Geringfügige Beschäftigungen und Midijobs – Stand April 2026</a:t>
            </a:r>
            <a:endParaRPr dirty="0" lang="de-DE"/>
          </a:p>
        </p:txBody>
      </p:sp>
      <p:pic>
        <p:nvPicPr>
          <p:cNvPr descr="Ein Bild, das Person, Im Haus, Kleidung, Bürogebäude enthält.  Automatisch generierte Beschreibung" id="10" name="Bildplatzhalter 9">
            <a:extLst>
              <a:ext uri="{FF2B5EF4-FFF2-40B4-BE49-F238E27FC236}">
                <a16:creationId xmlns:a16="http://schemas.microsoft.com/office/drawing/2014/main" id="{522B92DA-3C06-E1F0-FA70-70564F714DD6}"/>
              </a:ext>
            </a:extLst>
          </p:cNvPr>
          <p:cNvPicPr>
            <a:picLocks noChangeAspect="1" noGrp="1"/>
          </p:cNvPicPr>
          <p:nvPr>
            <p:ph idx="14" sz="quarter" type="pic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80" l="45790" t="-280"/>
          <a:stretch/>
        </p:blipFill>
        <p:spPr>
          <a:xfrm>
            <a:off x="6262577" y="1286164"/>
            <a:ext cx="2809986" cy="3457575"/>
          </a:xfr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35439944-182C-8ED0-FEB4-3A31B8538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lang="de-DE"/>
              <a:t>Beitragsabschlag im Übergangsbereich</a:t>
            </a:r>
            <a:br>
              <a:rPr dirty="0" lang="de-DE"/>
            </a:br>
            <a:r>
              <a:rPr b="0" dirty="0" lang="de-DE" sz="1800"/>
              <a:t>Beispiel</a:t>
            </a:r>
          </a:p>
        </p:txBody>
      </p:sp>
      <p:sp>
        <p:nvSpPr>
          <p:cNvPr id="5" name="Inhaltsplatzhalter 7">
            <a:extLst>
              <a:ext uri="{FF2B5EF4-FFF2-40B4-BE49-F238E27FC236}">
                <a16:creationId xmlns:a16="http://schemas.microsoft.com/office/drawing/2014/main" id="{EB21A6BB-573B-19E9-B01E-B7CBDB0E36EF}"/>
              </a:ext>
            </a:extLst>
          </p:cNvPr>
          <p:cNvSpPr txBox="1">
            <a:spLocks/>
          </p:cNvSpPr>
          <p:nvPr/>
        </p:nvSpPr>
        <p:spPr>
          <a:xfrm>
            <a:off x="215900" y="1276499"/>
            <a:ext cx="5605661" cy="86345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algn="ctr" cap="flat" cmpd="sng" w="25400">
            <a:noFill/>
            <a:prstDash val="solid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 bIns="9525" lIns="72000" numCol="1" rIns="9525" rtlCol="0" spcCol="1270" spcFirstLastPara="0" tIns="9525" vert="horz" wrap="square">
            <a:noAutofit/>
          </a:bodyPr>
          <a:lstStyle>
            <a:lvl1pPr algn="l" defTabSz="907268" eaLnBrk="1" hangingPunct="1" indent="-177989" latinLnBrk="0" marL="177989" rtl="0">
              <a:lnSpc>
                <a:spcPct val="100000"/>
              </a:lnSpc>
              <a:spcBef>
                <a:spcPts val="0"/>
              </a:spcBef>
              <a:spcAft>
                <a:spcPts val="595"/>
              </a:spcAft>
              <a:buClr>
                <a:srgbClr val="00A0E3"/>
              </a:buClr>
              <a:buFont charset="2" panose="05000000000000000000" pitchFamily="2" typeface="Wingdings"/>
              <a:buChar char="§"/>
              <a:defRPr kern="1200" sz="1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defTabSz="907268" eaLnBrk="1" hangingPunct="1" indent="-179563" latinLnBrk="0" marL="357552" rtl="0">
              <a:lnSpc>
                <a:spcPct val="100000"/>
              </a:lnSpc>
              <a:spcBef>
                <a:spcPts val="0"/>
              </a:spcBef>
              <a:spcAft>
                <a:spcPts val="595"/>
              </a:spcAft>
              <a:buClr>
                <a:srgbClr val="00A0E3"/>
              </a:buClr>
              <a:buFont charset="2" panose="05000000000000000000" pitchFamily="2" typeface="Wingdings"/>
              <a:buChar char="§"/>
              <a:defRPr kern="1200" sz="1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defTabSz="907268" eaLnBrk="1" hangingPunct="1" indent="-177989" latinLnBrk="0" marL="535540" rtl="0">
              <a:lnSpc>
                <a:spcPct val="100000"/>
              </a:lnSpc>
              <a:spcBef>
                <a:spcPts val="0"/>
              </a:spcBef>
              <a:spcAft>
                <a:spcPts val="595"/>
              </a:spcAft>
              <a:buClr>
                <a:srgbClr val="00A0E3"/>
              </a:buClr>
              <a:buFont charset="2" panose="05000000000000000000" pitchFamily="2" typeface="Wingdings"/>
              <a:buChar char="§"/>
              <a:defRPr kern="1200" sz="1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defTabSz="907268" eaLnBrk="1" hangingPunct="1" indent="-179563" latinLnBrk="0" marL="715103" rtl="0">
              <a:lnSpc>
                <a:spcPct val="100000"/>
              </a:lnSpc>
              <a:spcBef>
                <a:spcPts val="0"/>
              </a:spcBef>
              <a:spcAft>
                <a:spcPts val="595"/>
              </a:spcAft>
              <a:buClr>
                <a:srgbClr val="00A0E3"/>
              </a:buClr>
              <a:buFont charset="2" panose="05000000000000000000" pitchFamily="2" typeface="Wingdings"/>
              <a:buChar char="§"/>
              <a:defRPr kern="1200" sz="1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defTabSz="907268" eaLnBrk="1" hangingPunct="1" indent="-177989" latinLnBrk="0" marL="893092" rtl="0">
              <a:lnSpc>
                <a:spcPct val="100000"/>
              </a:lnSpc>
              <a:spcBef>
                <a:spcPts val="0"/>
              </a:spcBef>
              <a:spcAft>
                <a:spcPts val="595"/>
              </a:spcAft>
              <a:buClr>
                <a:srgbClr val="00A0E3"/>
              </a:buClr>
              <a:buFont charset="2" panose="05000000000000000000" pitchFamily="2" typeface="Wingdings"/>
              <a:buChar char="§"/>
              <a:defRPr kern="1200" sz="1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algn="l" defTabSz="907268" eaLnBrk="1" hangingPunct="1" indent="-226817" latinLnBrk="0" marL="2494986" rtl="0">
              <a:spcBef>
                <a:spcPct val="20000"/>
              </a:spcBef>
              <a:buFont charset="0" pitchFamily="34" typeface="Arial"/>
              <a:buChar char="•"/>
              <a:defRPr kern="1200" sz="1984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algn="l" defTabSz="907268" eaLnBrk="1" hangingPunct="1" indent="-226817" latinLnBrk="0" marL="2948620" rtl="0">
              <a:spcBef>
                <a:spcPct val="20000"/>
              </a:spcBef>
              <a:buFont charset="0" pitchFamily="34" typeface="Arial"/>
              <a:buChar char="•"/>
              <a:defRPr kern="1200" sz="1984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algn="l" defTabSz="907268" eaLnBrk="1" hangingPunct="1" indent="-226817" latinLnBrk="0" marL="3402254" rtl="0">
              <a:spcBef>
                <a:spcPct val="20000"/>
              </a:spcBef>
              <a:buFont charset="0" pitchFamily="34" typeface="Arial"/>
              <a:buChar char="•"/>
              <a:defRPr kern="1200" sz="1984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algn="l" defTabSz="907268" eaLnBrk="1" hangingPunct="1" indent="-226817" latinLnBrk="0" marL="3855888" rtl="0">
              <a:spcBef>
                <a:spcPct val="20000"/>
              </a:spcBef>
              <a:buFont charset="0" pitchFamily="34" typeface="Arial"/>
              <a:buChar char="•"/>
              <a:defRPr kern="1200" sz="1984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marL="0">
              <a:buNone/>
            </a:pPr>
            <a:r>
              <a:rPr dirty="0" lang="de-DE" sz="1200">
                <a:solidFill>
                  <a:schemeClr val="tx1"/>
                </a:solidFill>
              </a:rPr>
              <a:t>Melanie T., 2 Kinder unter 25 Jahren, arbeitet 2026 in Teilzeit </a:t>
            </a:r>
            <a:br>
              <a:rPr dirty="0" lang="de-DE" sz="1200">
                <a:solidFill>
                  <a:schemeClr val="tx1"/>
                </a:solidFill>
              </a:rPr>
            </a:br>
            <a:r>
              <a:rPr dirty="0" lang="de-DE" sz="1200">
                <a:solidFill>
                  <a:schemeClr val="tx1"/>
                </a:solidFill>
              </a:rPr>
              <a:t>in Bayern und verdient 950 EUR.</a:t>
            </a:r>
          </a:p>
        </p:txBody>
      </p:sp>
      <p:sp>
        <p:nvSpPr>
          <p:cNvPr id="6" name="Inhaltsplatzhalter 7">
            <a:extLst>
              <a:ext uri="{FF2B5EF4-FFF2-40B4-BE49-F238E27FC236}">
                <a16:creationId xmlns:a16="http://schemas.microsoft.com/office/drawing/2014/main" id="{5D5FB1C4-F163-979F-6B2B-B818E794F5A9}"/>
              </a:ext>
            </a:extLst>
          </p:cNvPr>
          <p:cNvSpPr txBox="1">
            <a:spLocks/>
          </p:cNvSpPr>
          <p:nvPr/>
        </p:nvSpPr>
        <p:spPr>
          <a:xfrm>
            <a:off x="229835" y="2571751"/>
            <a:ext cx="5605661" cy="216058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algn="ctr" cap="flat" cmpd="sng" w="25400">
            <a:noFill/>
            <a:prstDash val="solid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 bIns="9525" lIns="9525" numCol="1" rIns="9525" rtlCol="0" spcCol="1270" spcFirstLastPara="0" tIns="9525" vert="horz" wrap="square">
            <a:noAutofit/>
          </a:bodyPr>
          <a:lstStyle>
            <a:lvl1pPr algn="l" defTabSz="907268" eaLnBrk="1" hangingPunct="1" indent="-177989" latinLnBrk="0" marL="177989" rtl="0">
              <a:lnSpc>
                <a:spcPct val="100000"/>
              </a:lnSpc>
              <a:spcBef>
                <a:spcPts val="0"/>
              </a:spcBef>
              <a:spcAft>
                <a:spcPts val="595"/>
              </a:spcAft>
              <a:buClr>
                <a:srgbClr val="00A0E3"/>
              </a:buClr>
              <a:buFont charset="2" panose="05000000000000000000" pitchFamily="2" typeface="Wingdings"/>
              <a:buChar char="§"/>
              <a:defRPr kern="1200" sz="1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defTabSz="907268" eaLnBrk="1" hangingPunct="1" indent="-179563" latinLnBrk="0" marL="357552" rtl="0">
              <a:lnSpc>
                <a:spcPct val="100000"/>
              </a:lnSpc>
              <a:spcBef>
                <a:spcPts val="0"/>
              </a:spcBef>
              <a:spcAft>
                <a:spcPts val="595"/>
              </a:spcAft>
              <a:buClr>
                <a:srgbClr val="00A0E3"/>
              </a:buClr>
              <a:buFont charset="2" panose="05000000000000000000" pitchFamily="2" typeface="Wingdings"/>
              <a:buChar char="§"/>
              <a:defRPr kern="1200" sz="1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defTabSz="907268" eaLnBrk="1" hangingPunct="1" indent="-177989" latinLnBrk="0" marL="535540" rtl="0">
              <a:lnSpc>
                <a:spcPct val="100000"/>
              </a:lnSpc>
              <a:spcBef>
                <a:spcPts val="0"/>
              </a:spcBef>
              <a:spcAft>
                <a:spcPts val="595"/>
              </a:spcAft>
              <a:buClr>
                <a:srgbClr val="00A0E3"/>
              </a:buClr>
              <a:buFont charset="2" panose="05000000000000000000" pitchFamily="2" typeface="Wingdings"/>
              <a:buChar char="§"/>
              <a:defRPr kern="1200" sz="1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defTabSz="907268" eaLnBrk="1" hangingPunct="1" indent="-179563" latinLnBrk="0" marL="715103" rtl="0">
              <a:lnSpc>
                <a:spcPct val="100000"/>
              </a:lnSpc>
              <a:spcBef>
                <a:spcPts val="0"/>
              </a:spcBef>
              <a:spcAft>
                <a:spcPts val="595"/>
              </a:spcAft>
              <a:buClr>
                <a:srgbClr val="00A0E3"/>
              </a:buClr>
              <a:buFont charset="2" panose="05000000000000000000" pitchFamily="2" typeface="Wingdings"/>
              <a:buChar char="§"/>
              <a:defRPr kern="1200" sz="1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defTabSz="907268" eaLnBrk="1" hangingPunct="1" indent="-177989" latinLnBrk="0" marL="893092" rtl="0">
              <a:lnSpc>
                <a:spcPct val="100000"/>
              </a:lnSpc>
              <a:spcBef>
                <a:spcPts val="0"/>
              </a:spcBef>
              <a:spcAft>
                <a:spcPts val="595"/>
              </a:spcAft>
              <a:buClr>
                <a:srgbClr val="00A0E3"/>
              </a:buClr>
              <a:buFont charset="2" panose="05000000000000000000" pitchFamily="2" typeface="Wingdings"/>
              <a:buChar char="§"/>
              <a:defRPr kern="1200" sz="1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algn="l" defTabSz="907268" eaLnBrk="1" hangingPunct="1" indent="-226817" latinLnBrk="0" marL="2494986" rtl="0">
              <a:spcBef>
                <a:spcPct val="20000"/>
              </a:spcBef>
              <a:buFont charset="0" pitchFamily="34" typeface="Arial"/>
              <a:buChar char="•"/>
              <a:defRPr kern="1200" sz="1984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algn="l" defTabSz="907268" eaLnBrk="1" hangingPunct="1" indent="-226817" latinLnBrk="0" marL="2948620" rtl="0">
              <a:spcBef>
                <a:spcPct val="20000"/>
              </a:spcBef>
              <a:buFont charset="0" pitchFamily="34" typeface="Arial"/>
              <a:buChar char="•"/>
              <a:defRPr kern="1200" sz="1984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algn="l" defTabSz="907268" eaLnBrk="1" hangingPunct="1" indent="-226817" latinLnBrk="0" marL="3402254" rtl="0">
              <a:spcBef>
                <a:spcPct val="20000"/>
              </a:spcBef>
              <a:buFont charset="0" pitchFamily="34" typeface="Arial"/>
              <a:buChar char="•"/>
              <a:defRPr kern="1200" sz="1984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algn="l" defTabSz="907268" eaLnBrk="1" hangingPunct="1" indent="-226817" latinLnBrk="0" marL="3855888" rtl="0">
              <a:spcBef>
                <a:spcPct val="20000"/>
              </a:spcBef>
              <a:buFont charset="0" pitchFamily="34" typeface="Arial"/>
              <a:buChar char="•"/>
              <a:defRPr kern="1200" sz="1984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 marL="228600">
              <a:buFont typeface="+mj-lt"/>
              <a:buAutoNum startAt="2" type="alphaLcPeriod"/>
            </a:pPr>
            <a:endParaRPr dirty="0" lang="de-DE" sz="1200">
              <a:solidFill>
                <a:schemeClr val="tx1"/>
              </a:solidFill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9978F38-19C1-3A32-8942-68D791ACA8E1}"/>
              </a:ext>
            </a:extLst>
          </p:cNvPr>
          <p:cNvSpPr/>
          <p:nvPr/>
        </p:nvSpPr>
        <p:spPr>
          <a:xfrm>
            <a:off x="117125" y="4896201"/>
            <a:ext cx="3321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b="1" lang="de-DE" sz="800">
                <a:solidFill>
                  <a:srgbClr val="00A0E3"/>
                </a:solidFill>
              </a:rPr>
              <a:t>68</a:t>
            </a:r>
            <a:endParaRPr dirty="0" lang="de-DE"/>
          </a:p>
        </p:txBody>
      </p:sp>
      <p:graphicFrame>
        <p:nvGraphicFramePr>
          <p:cNvPr id="11" name="Tabelle 11">
            <a:extLst>
              <a:ext uri="{FF2B5EF4-FFF2-40B4-BE49-F238E27FC236}">
                <a16:creationId xmlns:a16="http://schemas.microsoft.com/office/drawing/2014/main" id="{2639A097-2A44-1512-109D-DC0740A55654}"/>
              </a:ext>
            </a:extLst>
          </p:cNvPr>
          <p:cNvGraphicFramePr>
            <a:graphicFrameLocks noGrp="1"/>
          </p:cNvGraphicFramePr>
          <p:nvPr>
            <p:ph idx="13" sz="quarter"/>
            <p:extLst>
              <p:ext uri="{D42A27DB-BD31-4B8C-83A1-F6EECF244321}">
                <p14:modId xmlns:p14="http://schemas.microsoft.com/office/powerpoint/2010/main" val="1674651079"/>
              </p:ext>
            </p:extLst>
          </p:nvPr>
        </p:nvGraphicFramePr>
        <p:xfrm>
          <a:off x="221854" y="2571750"/>
          <a:ext cx="5605462" cy="2194560"/>
        </p:xfrm>
        <a:graphic>
          <a:graphicData uri="http://schemas.openxmlformats.org/drawingml/2006/table">
            <a:tbl>
              <a:tblPr bandRow="1" firstRow="1">
                <a:tableStyleId>{2D5ABB26-0587-4C30-8999-92F81FD0307C}</a:tableStyleId>
              </a:tblPr>
              <a:tblGrid>
                <a:gridCol w="4378255">
                  <a:extLst>
                    <a:ext uri="{9D8B030D-6E8A-4147-A177-3AD203B41FA5}">
                      <a16:colId xmlns:a16="http://schemas.microsoft.com/office/drawing/2014/main" val="1682334284"/>
                    </a:ext>
                  </a:extLst>
                </a:gridCol>
                <a:gridCol w="1227207">
                  <a:extLst>
                    <a:ext uri="{9D8B030D-6E8A-4147-A177-3AD203B41FA5}">
                      <a16:colId xmlns:a16="http://schemas.microsoft.com/office/drawing/2014/main" val="527498563"/>
                    </a:ext>
                  </a:extLst>
                </a:gridCol>
              </a:tblGrid>
              <a:tr h="252028">
                <a:tc>
                  <a:txBody>
                    <a:bodyPr/>
                    <a:lstStyle/>
                    <a:p>
                      <a:r>
                        <a:rPr dirty="0" lang="de-DE" sz="1200"/>
                        <a:t>Arbeitsentgelt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dirty="0" lang="de-DE" sz="1200"/>
                        <a:t>950,00 EUR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3797500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r>
                        <a:rPr dirty="0" lang="de-DE" sz="1200"/>
                        <a:t>BE für Gesamtbeitrag (§ 20 Abs. 2a S. 1 SGB IV)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dirty="0" lang="de-DE" sz="1200"/>
                        <a:t>796,77 EUR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7492336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algn="l" defTabSz="907268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dirty="0" lang="de-DE" sz="1200"/>
                        <a:t>BE für Arbeitnehmer (§ 20 Abs. 2a S. 6 SGB IV)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dirty="0" lang="de-DE" sz="1200"/>
                        <a:t>496,78 EUR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458852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r>
                        <a:rPr dirty="0" lang="de-DE" sz="1200"/>
                        <a:t>PV-Beitrag gesamt (796,77 EUR x 1,8 % x 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dirty="0" lang="de-DE" sz="1200"/>
                        <a:t>28,68 EUR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3273977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r>
                        <a:rPr dirty="0" lang="de-DE" sz="1200"/>
                        <a:t>abzgl. rechn. AN-Anteil (496,78 EUR x 1,8 %)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dirty="0" lang="de-DE" sz="1200"/>
                        <a:t>8,94 EUR</a:t>
                      </a:r>
                    </a:p>
                  </a:txBody>
                  <a:tcPr>
                    <a:lnB algn="ctr" cap="flat" cmpd="sng" w="12700">
                      <a:solidFill>
                        <a:schemeClr val="tx1"/>
                      </a:solidFill>
                      <a:prstDash val="sysDashDotDot"/>
                      <a:round/>
                      <a:headEnd len="med" type="none" w="med"/>
                      <a:tailEnd len="med" type="none" w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978842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r>
                        <a:rPr dirty="0" lang="de-DE" sz="1200"/>
                        <a:t>AG-Beitrag (28,68 EUR – 8,94 EUR)</a:t>
                      </a:r>
                    </a:p>
                  </a:txBody>
                  <a:tcPr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dirty="0" lang="de-DE" sz="1200"/>
                        <a:t>19,74 EUR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algn="ctr" cap="flat" cmpd="sng" w="12700">
                      <a:solidFill>
                        <a:schemeClr val="tx1"/>
                      </a:solidFill>
                      <a:prstDash val="sysDashDotDot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chemeClr val="tx1"/>
                      </a:solidFill>
                      <a:prstDash val="sysDashDotDot"/>
                      <a:round/>
                      <a:headEnd len="med" type="none" w="med"/>
                      <a:tailEnd len="med" type="none" w="med"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29359261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r>
                        <a:rPr dirty="0" lang="de-DE" sz="1200"/>
                        <a:t>Beitrags</a:t>
                      </a:r>
                      <a:r>
                        <a:rPr b="1" dirty="0" lang="de-DE" sz="1200"/>
                        <a:t>ab</a:t>
                      </a:r>
                      <a:r>
                        <a:rPr dirty="0" lang="de-DE" sz="1200"/>
                        <a:t>schlag AN (496,78 EUR x 0,25 %)</a:t>
                      </a:r>
                    </a:p>
                  </a:txBody>
                  <a:tcPr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dirty="0" lang="de-DE" sz="1200"/>
                        <a:t>1,24 EUR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algn="ctr" cap="flat" cmpd="sng" w="12700">
                      <a:solidFill>
                        <a:schemeClr val="tx1"/>
                      </a:solidFill>
                      <a:prstDash val="sysDashDotDot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chemeClr val="tx1"/>
                      </a:solidFill>
                      <a:prstDash val="sysDashDotDot"/>
                      <a:round/>
                      <a:headEnd len="med" type="none" w="med"/>
                      <a:tailEnd len="med" type="none" w="med"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13970868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r>
                        <a:rPr dirty="0" lang="de-DE" sz="1200"/>
                        <a:t>AN-Beitrag (8,94 EUR – 1,24 EUR)</a:t>
                      </a:r>
                    </a:p>
                  </a:txBody>
                  <a:tcPr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dirty="0" lang="de-DE" sz="1200"/>
                        <a:t>7,70 EUR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algn="ctr" cap="flat" cmpd="sng" w="12700">
                      <a:solidFill>
                        <a:schemeClr val="tx1"/>
                      </a:solidFill>
                      <a:prstDash val="sysDashDotDot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noFill/>
                      <a:prstDash val="solid"/>
                      <a:round/>
                      <a:headEnd len="med" type="none" w="med"/>
                      <a:tailEnd len="med" type="none" w="med"/>
                    </a:lnB>
                    <a:lnTlToBr cmpd="sng" w="12700">
                      <a:noFill/>
                      <a:prstDash val="solid"/>
                    </a:lnTlToBr>
                    <a:lnBlToTr cmpd="sng" w="12700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34487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5105018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11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5"/>
      <p:bldP animBg="1" grpId="0" spid="6"/>
    </p:bldLst>
  </p:timing>
</p:sld>
</file>

<file path=ppt/slides/slide7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A9BB50E-0C59-0909-2205-30A99309B362}"/>
              </a:ext>
            </a:extLst>
          </p:cNvPr>
          <p:cNvSpPr>
            <a:spLocks noGrp="1"/>
          </p:cNvSpPr>
          <p:nvPr>
            <p:ph idx="11" sz="quarter" type="ftr"/>
          </p:nvPr>
        </p:nvSpPr>
        <p:spPr>
          <a:xfrm>
            <a:off x="573269" y="4932000"/>
            <a:ext cx="8283394" cy="138829"/>
          </a:xfrm>
        </p:spPr>
        <p:txBody>
          <a:bodyPr/>
          <a:lstStyle/>
          <a:p>
            <a:r>
              <a:rPr lang="de-DE"/>
              <a:t>Geringfügige Beschäftigungen und Midijobs – Stand April 2026</a:t>
            </a:r>
            <a:endParaRPr dirty="0"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DC66B1-DF4F-7044-25DA-89D9B03584C1}"/>
              </a:ext>
            </a:extLst>
          </p:cNvPr>
          <p:cNvSpPr>
            <a:spLocks noGrp="1"/>
          </p:cNvSpPr>
          <p:nvPr>
            <p:ph idx="13" sz="quarter"/>
          </p:nvPr>
        </p:nvSpPr>
        <p:spPr/>
        <p:txBody>
          <a:bodyPr/>
          <a:lstStyle/>
          <a:p>
            <a:pPr indent="0" marL="0">
              <a:buNone/>
            </a:pPr>
            <a:r>
              <a:rPr dirty="0" lang="de-DE"/>
              <a:t>Dokumente der Spitzenorganisationen der Sozialversicherung</a:t>
            </a:r>
          </a:p>
          <a:p>
            <a:r>
              <a:rPr dirty="0" lang="de-DE" sz="1400"/>
              <a:t>„Richtlinien für versicherungsrechtliche Beurteilung von geringfügigen Beschäftigungen“ (</a:t>
            </a:r>
            <a:r>
              <a:rPr b="1" dirty="0" lang="de-DE" sz="1400"/>
              <a:t>Geringfügigkeits-Richtlinien</a:t>
            </a:r>
            <a:r>
              <a:rPr dirty="0" lang="de-DE" sz="1400"/>
              <a:t>) </a:t>
            </a:r>
            <a:r>
              <a:rPr lang="de-DE" sz="1400"/>
              <a:t>vom 5.1.2026</a:t>
            </a:r>
            <a:endParaRPr dirty="0" lang="de-DE" sz="1400"/>
          </a:p>
          <a:p>
            <a:r>
              <a:rPr dirty="0" lang="de-DE" sz="1400"/>
              <a:t>Rundschreiben „Versicherungs-, beitrags- und melderechtliche Behandlung von Beschäftigungen im Übergangsbereich nach § 20 Abs. 2 SGB IV ab dem 1.1.2023“ </a:t>
            </a:r>
            <a:br>
              <a:rPr dirty="0" lang="de-DE" sz="1400"/>
            </a:br>
            <a:r>
              <a:rPr dirty="0" lang="de-DE" sz="1400"/>
              <a:t>vom 20.12.2022</a:t>
            </a:r>
          </a:p>
          <a:p>
            <a:pPr indent="0" marL="0">
              <a:buNone/>
            </a:pPr>
            <a:endParaRPr dirty="0" lang="de-DE"/>
          </a:p>
          <a:p>
            <a:pPr indent="0" marL="0">
              <a:buNone/>
            </a:pPr>
            <a:endParaRPr dirty="0"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D2B897D-4C7A-06CF-ABAC-45E7D2158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b="1" dirty="0" lang="de-DE"/>
              <a:t>Wo </a:t>
            </a:r>
            <a:r>
              <a:rPr b="1" lang="de-DE"/>
              <a:t>finden Sie weitere </a:t>
            </a:r>
            <a:r>
              <a:rPr b="1" dirty="0" lang="de-DE"/>
              <a:t>Informationen?</a:t>
            </a:r>
            <a:br>
              <a:rPr b="1" dirty="0" lang="de-DE"/>
            </a:br>
            <a:endParaRPr dirty="0"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8C5C39C6-3EA0-58C8-B32A-615248F09C5A}"/>
              </a:ext>
            </a:extLst>
          </p:cNvPr>
          <p:cNvSpPr/>
          <p:nvPr/>
        </p:nvSpPr>
        <p:spPr>
          <a:xfrm>
            <a:off x="117125" y="4896201"/>
            <a:ext cx="3321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b="1" dirty="0" lang="de-DE" sz="800">
                <a:solidFill>
                  <a:srgbClr val="00A0E3"/>
                </a:solidFill>
              </a:rPr>
              <a:t>69</a:t>
            </a:r>
            <a:endParaRPr dirty="0" lang="de-DE"/>
          </a:p>
        </p:txBody>
      </p:sp>
    </p:spTree>
    <p:extLst>
      <p:ext uri="{BB962C8B-B14F-4D97-AF65-F5344CB8AC3E}">
        <p14:creationId xmlns:p14="http://schemas.microsoft.com/office/powerpoint/2010/main" val="861909989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5F2B2524-0E0D-504F-7735-176A4141AA0E}"/>
              </a:ext>
            </a:extLst>
          </p:cNvPr>
          <p:cNvPicPr>
            <a:picLocks noChangeAspect="1" noGrp="1"/>
          </p:cNvPicPr>
          <p:nvPr>
            <p:ph idx="14" sz="quarter" type="pic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8569" t="28569"/>
          <a:stretch/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756283DE-0C21-833F-63C9-0C859EF814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dirty="0" lang="de-DE" sz="2800"/>
              <a:t>Firmenkundenservice</a:t>
            </a:r>
            <a:br>
              <a:rPr dirty="0" lang="de-DE"/>
            </a:br>
            <a:endParaRPr dirty="0" lang="de-DE"/>
          </a:p>
        </p:txBody>
      </p:sp>
    </p:spTree>
    <p:extLst>
      <p:ext uri="{BB962C8B-B14F-4D97-AF65-F5344CB8AC3E}">
        <p14:creationId xmlns:p14="http://schemas.microsoft.com/office/powerpoint/2010/main" val="2006769492"/>
      </p:ext>
    </p:extLst>
  </p:cSld>
  <p:clrMapOvr>
    <a:masterClrMapping/>
  </p:clrMapOvr>
</p:sld>
</file>

<file path=ppt/slides/slide7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hidden="1" id="3" name="think-cell data - do not delete">
            <a:extLst>
              <a:ext uri="{FF2B5EF4-FFF2-40B4-BE49-F238E27FC236}">
                <a16:creationId xmlns:a16="http://schemas.microsoft.com/office/drawing/2014/main" id="{53C8B2E6-773C-2730-0412-C265768EAAA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37015" y="21667"/>
          <a:ext cx="1576" cy="1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imgH="273" imgW="273" name="think-cell Folie" progId="TCLayout.ActiveDocument.1" r:id="rId3">
                  <p:embed/>
                </p:oleObj>
              </mc:Choice>
              <mc:Fallback>
                <p:oleObj imgH="273" imgW="273" name="think-cell Folie" progId="TCLayout.ActiveDocument.1" r:id="rId3">
                  <p:embed/>
                  <p:pic>
                    <p:nvPicPr>
                      <p:cNvPr hidden="1" id="3" name="think-cell data - do not delete">
                        <a:extLst>
                          <a:ext uri="{FF2B5EF4-FFF2-40B4-BE49-F238E27FC236}">
                            <a16:creationId xmlns:a16="http://schemas.microsoft.com/office/drawing/2014/main" id="{53C8B2E6-773C-2730-0412-C265768EAA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015" y="21667"/>
                        <a:ext cx="1576" cy="15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79D65461-173E-A00F-7BE4-A6A9AEC45A21}"/>
              </a:ext>
            </a:extLst>
          </p:cNvPr>
          <p:cNvPicPr>
            <a:picLocks noChangeAspect="1"/>
          </p:cNvPicPr>
          <p:nvPr/>
        </p:nvPicPr>
        <p:blipFill>
          <a:blip cstate="screen"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2800" y="1141333"/>
            <a:ext cx="4293334" cy="264662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2" name="Fußzeilenplatzhalter 1"/>
          <p:cNvSpPr>
            <a:spLocks noGrp="1"/>
          </p:cNvSpPr>
          <p:nvPr>
            <p:ph idx="11" sz="quarter" type="ftr"/>
          </p:nvPr>
        </p:nvSpPr>
        <p:spPr/>
        <p:txBody>
          <a:bodyPr/>
          <a:lstStyle/>
          <a:p>
            <a:r>
              <a:rPr lang="de-DE"/>
              <a:t>Geringfügige Beschäftigungen und Midijobs – Stand April 2026</a:t>
            </a:r>
            <a:endParaRPr dirty="0" lang="de-DE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6A3F9FEA-92BB-8C5C-8B4D-7E0F6700D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dirty="0" lang="de-DE">
                <a:solidFill>
                  <a:srgbClr val="00A0E3"/>
                </a:solidFill>
              </a:rPr>
              <a:t>TK-Firmenkundenportal - firmenkunden.tk.de</a:t>
            </a:r>
            <a:br>
              <a:rPr dirty="0" lang="de-DE"/>
            </a:br>
            <a:endParaRPr dirty="0"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926BFB9-A3B6-CBAD-E076-66036B8C17E4}"/>
              </a:ext>
            </a:extLst>
          </p:cNvPr>
          <p:cNvSpPr txBox="1"/>
          <p:nvPr/>
        </p:nvSpPr>
        <p:spPr>
          <a:xfrm>
            <a:off x="675337" y="3894114"/>
            <a:ext cx="8359043" cy="821343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 bIns="212639" lIns="212639" rIns="212639" rtlCol="0" tIns="212639" wrap="square">
            <a:noAutofit/>
          </a:bodyPr>
          <a:lstStyle/>
          <a:p>
            <a:pPr>
              <a:spcAft>
                <a:spcPts val="893"/>
              </a:spcAft>
            </a:pPr>
            <a:r>
              <a:rPr b="1" dirty="0" lang="de-DE" sz="1389"/>
              <a:t>Informationen</a:t>
            </a:r>
            <a:r>
              <a:rPr dirty="0" lang="de-DE" sz="1389"/>
              <a:t> für Arbeitgeber zur Sozialversicherung, internationalen Beschäftigung und zum betrieblichen Gesundheitsmanagement.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1AAFF04-33C4-68E6-7AF8-E3AEB5398CEE}"/>
              </a:ext>
            </a:extLst>
          </p:cNvPr>
          <p:cNvSpPr txBox="1"/>
          <p:nvPr/>
        </p:nvSpPr>
        <p:spPr>
          <a:xfrm>
            <a:off x="5036399" y="3357651"/>
            <a:ext cx="571564" cy="305779"/>
          </a:xfrm>
          <a:prstGeom prst="rect">
            <a:avLst/>
          </a:prstGeom>
          <a:solidFill>
            <a:schemeClr val="bg1"/>
          </a:solidFill>
        </p:spPr>
        <p:txBody>
          <a:bodyPr bIns="35719" lIns="71438" rIns="71438" rtlCol="0" tIns="35719" wrap="square">
            <a:noAutofit/>
          </a:bodyPr>
          <a:lstStyle/>
          <a:p>
            <a:pPr algn="l">
              <a:buClr>
                <a:srgbClr val="00A0E3"/>
              </a:buClr>
            </a:pPr>
            <a:endParaRPr dirty="0" err="1" lang="de-DE" sz="1389"/>
          </a:p>
        </p:txBody>
      </p:sp>
    </p:spTree>
    <p:extLst>
      <p:ext uri="{BB962C8B-B14F-4D97-AF65-F5344CB8AC3E}">
        <p14:creationId xmlns:p14="http://schemas.microsoft.com/office/powerpoint/2010/main" val="50914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16073" p14:dur="2000" spd="slow"/>
    </mc:Choice>
    <mc:Fallback>
      <p:transition advTm="16073" spd="slow"/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5"/>
    </p:bld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idx="11" sz="quarter" type="ftr"/>
          </p:nvPr>
        </p:nvSpPr>
        <p:spPr/>
        <p:txBody>
          <a:bodyPr/>
          <a:lstStyle/>
          <a:p>
            <a:r>
              <a:rPr lang="de-DE"/>
              <a:t>Geringfügige Beschäftigungen und Midijobs – Stand April 2026</a:t>
            </a:r>
            <a:endParaRPr dirty="0" lang="de-DE"/>
          </a:p>
        </p:txBody>
      </p:sp>
      <p:pic>
        <p:nvPicPr>
          <p:cNvPr id="8" name="Bildplatzhalter 7">
            <a:extLst>
              <a:ext uri="{FF2B5EF4-FFF2-40B4-BE49-F238E27FC236}">
                <a16:creationId xmlns:a16="http://schemas.microsoft.com/office/drawing/2014/main" id="{5BE43B4C-BCF5-4BDB-98DF-1686AEC45414}"/>
              </a:ext>
            </a:extLst>
          </p:cNvPr>
          <p:cNvPicPr>
            <a:picLocks noChangeAspect="1" noGrp="1"/>
          </p:cNvPicPr>
          <p:nvPr>
            <p:ph idx="14" sz="quarter" type="pic"/>
          </p:nvPr>
        </p:nvPicPr>
        <p:blipFill>
          <a:blip cstate="screen"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961" t="8961"/>
          <a:stretch/>
        </p:blipFill>
        <p:spPr>
          <a:xfrm>
            <a:off x="6262577" y="1286164"/>
            <a:ext cx="2809986" cy="3457575"/>
          </a:xfrm>
        </p:spPr>
      </p:pic>
      <p:sp>
        <p:nvSpPr>
          <p:cNvPr id="4" name="Inhaltsplatzhalter 3"/>
          <p:cNvSpPr>
            <a:spLocks noGrp="1"/>
          </p:cNvSpPr>
          <p:nvPr>
            <p:ph idx="13" sz="quarter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lang="de-DE"/>
              <a:t>Das Entgelt beträgt durchschnittlich im Monat nicht mehr </a:t>
            </a:r>
            <a:br>
              <a:rPr dirty="0" lang="de-DE"/>
            </a:br>
            <a:r>
              <a:rPr dirty="0" lang="de-DE"/>
              <a:t>als 603 EUR (Geringfügigkeitsgrenze).</a:t>
            </a:r>
          </a:p>
          <a:p>
            <a:r>
              <a:rPr dirty="0" lang="de-DE"/>
              <a:t>KV, PV und ALV: versicherungsfrei </a:t>
            </a:r>
          </a:p>
          <a:p>
            <a:r>
              <a:rPr dirty="0" lang="de-DE"/>
              <a:t>RV: grundsätzlich Versicherungspflicht, Befreiung möglich, Aufhebung der Befreiung ab Juli 2026 einmalig zulässig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lang="de-DE"/>
              <a:t>Geringfügig entlohnte Beschäftigungen</a:t>
            </a:r>
            <a:br>
              <a:rPr dirty="0" lang="de-DE"/>
            </a:br>
            <a:endParaRPr dirty="0" lang="de-DE"/>
          </a:p>
        </p:txBody>
      </p:sp>
      <p:sp>
        <p:nvSpPr>
          <p:cNvPr id="6" name="Rechteck 5"/>
          <p:cNvSpPr/>
          <p:nvPr/>
        </p:nvSpPr>
        <p:spPr>
          <a:xfrm>
            <a:off x="86698" y="4892751"/>
            <a:ext cx="25840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b="1" dirty="0" lang="de-DE" sz="800">
                <a:solidFill>
                  <a:srgbClr val="00A0E3"/>
                </a:solidFill>
              </a:rPr>
              <a:t>3</a:t>
            </a:r>
            <a:endParaRPr dirty="0" lang="de-DE"/>
          </a:p>
        </p:txBody>
      </p:sp>
    </p:spTree>
    <p:extLst>
      <p:ext uri="{BB962C8B-B14F-4D97-AF65-F5344CB8AC3E}">
        <p14:creationId xmlns:p14="http://schemas.microsoft.com/office/powerpoint/2010/main" val="224318675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grpId="0" spid="4" uiExpand="1"/>
    </p:bldLst>
  </p:timing>
</p:sld>
</file>

<file path=ppt/slides/slide8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hidden="1" id="7" name="think-cell data - do not delete">
            <a:extLst>
              <a:ext uri="{FF2B5EF4-FFF2-40B4-BE49-F238E27FC236}">
                <a16:creationId xmlns:a16="http://schemas.microsoft.com/office/drawing/2014/main" id="{594CCD51-55DB-8339-C2E0-870C38B6242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37015" y="21667"/>
          <a:ext cx="1576" cy="1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imgH="273" imgW="273" name="think-cell Folie" progId="TCLayout.ActiveDocument.1" r:id="rId3">
                  <p:embed/>
                </p:oleObj>
              </mc:Choice>
              <mc:Fallback>
                <p:oleObj imgH="273" imgW="273" name="think-cell Folie" progId="TCLayout.ActiveDocument.1" r:id="rId3">
                  <p:embed/>
                  <p:pic>
                    <p:nvPicPr>
                      <p:cNvPr hidden="1" id="7" name="think-cell data - do not delete">
                        <a:extLst>
                          <a:ext uri="{FF2B5EF4-FFF2-40B4-BE49-F238E27FC236}">
                            <a16:creationId xmlns:a16="http://schemas.microsoft.com/office/drawing/2014/main" id="{594CCD51-55DB-8339-C2E0-870C38B6242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015" y="21667"/>
                        <a:ext cx="1576" cy="15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descr="Ein Bild, das Text, Screenshot, Schrift, Zahl enthält." id="19" name="Inhaltsplatzhalter 18">
            <a:extLst>
              <a:ext uri="{FF2B5EF4-FFF2-40B4-BE49-F238E27FC236}">
                <a16:creationId xmlns:a16="http://schemas.microsoft.com/office/drawing/2014/main" id="{0DC7526F-DBBA-E6D7-E340-97B376B4881F}"/>
              </a:ext>
            </a:extLst>
          </p:cNvPr>
          <p:cNvPicPr>
            <a:picLocks noChangeAspect="1" noGrp="1"/>
          </p:cNvPicPr>
          <p:nvPr>
            <p:ph idx="15" sz="quarter"/>
          </p:nvPr>
        </p:nvPicPr>
        <p:blipFill>
          <a:blip cstate="screen"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9867" y="1072258"/>
            <a:ext cx="4983044" cy="2415907"/>
          </a:xfrm>
          <a:ln w="6350">
            <a:solidFill>
              <a:schemeClr val="tx1"/>
            </a:solidFill>
          </a:ln>
        </p:spPr>
      </p:pic>
      <p:sp>
        <p:nvSpPr>
          <p:cNvPr id="2" name="Fußzeilenplatzhalter 1"/>
          <p:cNvSpPr>
            <a:spLocks noGrp="1"/>
          </p:cNvSpPr>
          <p:nvPr>
            <p:ph idx="11" sz="quarter" type="ftr"/>
          </p:nvPr>
        </p:nvSpPr>
        <p:spPr/>
        <p:txBody>
          <a:bodyPr/>
          <a:lstStyle/>
          <a:p>
            <a:r>
              <a:rPr lang="de-DE"/>
              <a:t>Geringfügige Beschäftigungen und Midijobs – Stand April 2026</a:t>
            </a:r>
            <a:endParaRPr dirty="0"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C24A0A8-C5E8-5F93-E2EF-041FC3DA4BB9}"/>
              </a:ext>
            </a:extLst>
          </p:cNvPr>
          <p:cNvSpPr/>
          <p:nvPr/>
        </p:nvSpPr>
        <p:spPr>
          <a:xfrm>
            <a:off x="5875830" y="3428604"/>
            <a:ext cx="3161295" cy="85842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 anchorCtr="0" bIns="70880" compatLnSpc="1" forceAA="0" fromWordArt="0" horzOverflow="overflow" lIns="106319" numCol="1" rIns="70880" rot="0" rtlCol="0" spcCol="0" spcFirstLastPara="0" tIns="70880" vert="horz" vertOverflow="overflow" wrap="square">
            <a:prstTxWarp prst="textNoShape">
              <a:avLst/>
            </a:prstTxWarp>
            <a:noAutofit/>
          </a:bodyPr>
          <a:lstStyle/>
          <a:p>
            <a:pPr marL="179563">
              <a:buClr>
                <a:srgbClr val="00A0E3"/>
              </a:buClr>
            </a:pPr>
            <a:r>
              <a:rPr b="1" dirty="0" lang="de-DE" sz="1389">
                <a:solidFill>
                  <a:schemeClr val="bg1"/>
                </a:solidFill>
              </a:rPr>
              <a:t>Suchfunktion: </a:t>
            </a:r>
            <a:r>
              <a:rPr dirty="0" lang="de-DE" sz="1389">
                <a:solidFill>
                  <a:schemeClr val="bg1"/>
                </a:solidFill>
              </a:rPr>
              <a:t>schneller finden und einfacher nutzen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005D919-0F1D-7351-8C30-AE319D151797}"/>
              </a:ext>
            </a:extLst>
          </p:cNvPr>
          <p:cNvPicPr>
            <a:picLocks noChangeAspect="1"/>
          </p:cNvPicPr>
          <p:nvPr/>
        </p:nvPicPr>
        <p:blipFill>
          <a:blip cstate="screen"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857" y="856471"/>
            <a:ext cx="3144019" cy="366278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26535922-6B9C-55CD-4245-064C30C72343}"/>
              </a:ext>
            </a:extLst>
          </p:cNvPr>
          <p:cNvSpPr/>
          <p:nvPr/>
        </p:nvSpPr>
        <p:spPr>
          <a:xfrm>
            <a:off x="249555" y="4287513"/>
            <a:ext cx="5142927" cy="42842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 anchorCtr="0" bIns="70880" compatLnSpc="1" forceAA="0" fromWordArt="0" horzOverflow="overflow" lIns="106319" numCol="1" rIns="70880" rot="0" rtlCol="0" spcCol="0" spcFirstLastPara="0" tIns="70880" vert="horz" vertOverflow="overflow" wrap="square">
            <a:prstTxWarp prst="textNoShape">
              <a:avLst/>
            </a:prstTxWarp>
            <a:noAutofit/>
          </a:bodyPr>
          <a:lstStyle/>
          <a:p>
            <a:pPr>
              <a:buClr>
                <a:srgbClr val="00A0E3"/>
              </a:buClr>
            </a:pPr>
            <a:r>
              <a:rPr b="1" dirty="0" lang="de-DE" sz="1389">
                <a:solidFill>
                  <a:schemeClr val="bg1"/>
                </a:solidFill>
              </a:rPr>
              <a:t>Auf einen Blick: </a:t>
            </a:r>
            <a:r>
              <a:rPr dirty="0" lang="de-DE" sz="1389">
                <a:solidFill>
                  <a:schemeClr val="bg1"/>
                </a:solidFill>
              </a:rPr>
              <a:t>thematisch gebündelte Informationen </a:t>
            </a:r>
          </a:p>
        </p:txBody>
      </p:sp>
      <p:sp>
        <p:nvSpPr>
          <p:cNvPr id="5" name="Titel 8">
            <a:extLst>
              <a:ext uri="{FF2B5EF4-FFF2-40B4-BE49-F238E27FC236}">
                <a16:creationId xmlns:a16="http://schemas.microsoft.com/office/drawing/2014/main" id="{B7DA4038-443E-9A0D-6FB7-25FCE4E77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54" y="428045"/>
            <a:ext cx="7716404" cy="644214"/>
          </a:xfrm>
        </p:spPr>
        <p:txBody>
          <a:bodyPr vert="horz"/>
          <a:lstStyle/>
          <a:p>
            <a:r>
              <a:rPr dirty="0" lang="de-DE">
                <a:solidFill>
                  <a:srgbClr val="00A0E3"/>
                </a:solidFill>
              </a:rPr>
              <a:t>TK-Fachartikel und Suchfunktion</a:t>
            </a:r>
            <a:br>
              <a:rPr dirty="0" lang="de-DE">
                <a:solidFill>
                  <a:srgbClr val="00A0E3"/>
                </a:solidFill>
              </a:rPr>
            </a:br>
            <a:endParaRPr dirty="0" lang="de-DE"/>
          </a:p>
        </p:txBody>
      </p:sp>
    </p:spTree>
    <p:extLst>
      <p:ext uri="{BB962C8B-B14F-4D97-AF65-F5344CB8AC3E}">
        <p14:creationId xmlns:p14="http://schemas.microsoft.com/office/powerpoint/2010/main" val="229715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16073" p14:dur="2000" spd="slow"/>
    </mc:Choice>
    <mc:Fallback>
      <p:transition advTm="16073" spd="slow"/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>
                      <p:stCondLst>
                        <p:cond delay="indefinite"/>
                      </p:stCondLst>
                      <p:childTnLst>
                        <p:par>
                          <p:cTn fill="hold" id="12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3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5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6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4"/>
      <p:bldP animBg="1" grpId="0" spid="3"/>
    </p:bldLst>
  </p:timing>
</p:sld>
</file>

<file path=ppt/slides/slide8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hidden="1" id="3" name="think-cell data - do not delete">
            <a:extLst>
              <a:ext uri="{FF2B5EF4-FFF2-40B4-BE49-F238E27FC236}">
                <a16:creationId xmlns:a16="http://schemas.microsoft.com/office/drawing/2014/main" id="{17D97BEB-CD8E-D8B3-52D1-2FB7C863A4D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37015" y="21667"/>
          <a:ext cx="1576" cy="1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imgH="273" imgW="273" name="think-cell Folie" progId="TCLayout.ActiveDocument.1" r:id="rId3">
                  <p:embed/>
                </p:oleObj>
              </mc:Choice>
              <mc:Fallback>
                <p:oleObj imgH="273" imgW="273" name="think-cell Folie" progId="TCLayout.ActiveDocument.1" r:id="rId3">
                  <p:embed/>
                  <p:pic>
                    <p:nvPicPr>
                      <p:cNvPr hidden="1" id="3" name="think-cell data - do not delete">
                        <a:extLst>
                          <a:ext uri="{FF2B5EF4-FFF2-40B4-BE49-F238E27FC236}">
                            <a16:creationId xmlns:a16="http://schemas.microsoft.com/office/drawing/2014/main" id="{17D97BEB-CD8E-D8B3-52D1-2FB7C863A4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015" y="21667"/>
                        <a:ext cx="1576" cy="15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ußzeilenplatzhalter 1"/>
          <p:cNvSpPr>
            <a:spLocks noGrp="1"/>
          </p:cNvSpPr>
          <p:nvPr>
            <p:ph idx="11" sz="quarter" type="ftr"/>
          </p:nvPr>
        </p:nvSpPr>
        <p:spPr/>
        <p:txBody>
          <a:bodyPr/>
          <a:lstStyle/>
          <a:p>
            <a:r>
              <a:rPr lang="de-DE"/>
              <a:t>Geringfügige Beschäftigungen und Midijobs – Stand April 2026</a:t>
            </a:r>
            <a:endParaRPr dirty="0"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F37D61A-441B-B0FA-AFE9-4A643CAF5270}"/>
              </a:ext>
            </a:extLst>
          </p:cNvPr>
          <p:cNvSpPr/>
          <p:nvPr/>
        </p:nvSpPr>
        <p:spPr>
          <a:xfrm>
            <a:off x="5393922" y="1703661"/>
            <a:ext cx="3649422" cy="868089"/>
          </a:xfrm>
          <a:prstGeom prst="rect">
            <a:avLst/>
          </a:prstGeom>
          <a:solidFill>
            <a:schemeClr val="accent3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 anchorCtr="0" bIns="70880" compatLnSpc="1" forceAA="0" fromWordArt="0" horzOverflow="overflow" lIns="106319" numCol="1" rIns="70880" rot="0" rtlCol="0" spcCol="0" spcFirstLastPara="0" tIns="70880" vert="horz" vertOverflow="overflow" wrap="square">
            <a:prstTxWarp prst="textNoShape">
              <a:avLst/>
            </a:prstTxWarp>
            <a:noAutofit/>
          </a:bodyPr>
          <a:lstStyle/>
          <a:p>
            <a:pPr marL="179563">
              <a:buClr>
                <a:srgbClr val="00A0E3"/>
              </a:buClr>
            </a:pPr>
            <a:r>
              <a:rPr b="1" dirty="0" lang="de-DE" sz="1389">
                <a:solidFill>
                  <a:schemeClr val="bg1"/>
                </a:solidFill>
              </a:rPr>
              <a:t>Hilfreiche Antworten: </a:t>
            </a:r>
            <a:r>
              <a:rPr dirty="0" lang="de-DE" sz="1389">
                <a:solidFill>
                  <a:schemeClr val="bg1"/>
                </a:solidFill>
              </a:rPr>
              <a:t>finden Sie in unseren themenbezogenen FAQ-Sammlungen</a:t>
            </a:r>
          </a:p>
        </p:txBody>
      </p:sp>
      <p:sp>
        <p:nvSpPr>
          <p:cNvPr id="5" name="Titel 8">
            <a:extLst>
              <a:ext uri="{FF2B5EF4-FFF2-40B4-BE49-F238E27FC236}">
                <a16:creationId xmlns:a16="http://schemas.microsoft.com/office/drawing/2014/main" id="{0894BE1E-61BE-5A1A-2D94-B7776F8B8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54" y="428045"/>
            <a:ext cx="7716404" cy="644214"/>
          </a:xfrm>
        </p:spPr>
        <p:txBody>
          <a:bodyPr vert="horz"/>
          <a:lstStyle/>
          <a:p>
            <a:r>
              <a:rPr dirty="0" lang="de-DE">
                <a:solidFill>
                  <a:srgbClr val="00A0E3"/>
                </a:solidFill>
              </a:rPr>
              <a:t>TK-FAQ-Sammlungen </a:t>
            </a:r>
            <a:br>
              <a:rPr dirty="0" lang="de-DE"/>
            </a:br>
            <a:endParaRPr dirty="0"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E4CB57B-9C02-FE02-A69D-668953B1C879}"/>
              </a:ext>
            </a:extLst>
          </p:cNvPr>
          <p:cNvPicPr>
            <a:picLocks noChangeAspect="1"/>
          </p:cNvPicPr>
          <p:nvPr/>
        </p:nvPicPr>
        <p:blipFill>
          <a:blip cstate="screen"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391" y="895584"/>
            <a:ext cx="4473531" cy="335233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7930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16073" p14:dur="2000" spd="slow"/>
    </mc:Choice>
    <mc:Fallback>
      <p:transition advTm="16073" spd="slow"/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4"/>
    </p:bldLst>
  </p:timing>
</p:sld>
</file>

<file path=ppt/slides/slide8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hidden="1" id="9" name="think-cell data - do not delete">
            <a:extLst>
              <a:ext uri="{FF2B5EF4-FFF2-40B4-BE49-F238E27FC236}">
                <a16:creationId xmlns:a16="http://schemas.microsoft.com/office/drawing/2014/main" id="{A1187843-6572-C611-123F-F7A26046190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37015" y="21667"/>
          <a:ext cx="1576" cy="1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imgH="273" imgW="273" name="think-cell Folie" progId="TCLayout.ActiveDocument.1" r:id="rId3">
                  <p:embed/>
                </p:oleObj>
              </mc:Choice>
              <mc:Fallback>
                <p:oleObj imgH="273" imgW="273" name="think-cell Folie" progId="TCLayout.ActiveDocument.1" r:id="rId3">
                  <p:embed/>
                  <p:pic>
                    <p:nvPicPr>
                      <p:cNvPr hidden="1" id="9" name="think-cell data - do not delete">
                        <a:extLst>
                          <a:ext uri="{FF2B5EF4-FFF2-40B4-BE49-F238E27FC236}">
                            <a16:creationId xmlns:a16="http://schemas.microsoft.com/office/drawing/2014/main" id="{A1187843-6572-C611-123F-F7A2604619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015" y="21667"/>
                        <a:ext cx="1576" cy="15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ußzeilenplatzhalter 1"/>
          <p:cNvSpPr>
            <a:spLocks noGrp="1"/>
          </p:cNvSpPr>
          <p:nvPr>
            <p:ph idx="11" sz="quarter" type="ftr"/>
          </p:nvPr>
        </p:nvSpPr>
        <p:spPr/>
        <p:txBody>
          <a:bodyPr/>
          <a:lstStyle/>
          <a:p>
            <a:r>
              <a:rPr lang="de-DE"/>
              <a:t>Geringfügige Beschäftigungen und Midijobs – Stand April 2026</a:t>
            </a:r>
            <a:endParaRPr dirty="0" lang="de-DE"/>
          </a:p>
        </p:txBody>
      </p:sp>
      <p:sp>
        <p:nvSpPr>
          <p:cNvPr id="10" name="Titel 8">
            <a:extLst>
              <a:ext uri="{FF2B5EF4-FFF2-40B4-BE49-F238E27FC236}">
                <a16:creationId xmlns:a16="http://schemas.microsoft.com/office/drawing/2014/main" id="{C3F6C909-6CB5-968F-99CB-4386BBD4C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54" y="428045"/>
            <a:ext cx="7716404" cy="644214"/>
          </a:xfrm>
        </p:spPr>
        <p:txBody>
          <a:bodyPr vert="horz"/>
          <a:lstStyle/>
          <a:p>
            <a:r>
              <a:rPr dirty="0" lang="de-DE">
                <a:solidFill>
                  <a:srgbClr val="00A0E3"/>
                </a:solidFill>
              </a:rPr>
              <a:t>TK-Mediathek </a:t>
            </a:r>
            <a:br>
              <a:rPr dirty="0" lang="de-DE"/>
            </a:br>
            <a:endParaRPr dirty="0"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0904549-4222-7B2F-2C57-994A466EC893}"/>
              </a:ext>
            </a:extLst>
          </p:cNvPr>
          <p:cNvPicPr>
            <a:picLocks noChangeAspect="1"/>
          </p:cNvPicPr>
          <p:nvPr/>
        </p:nvPicPr>
        <p:blipFill>
          <a:blip cstate="screen"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4936" y="861831"/>
            <a:ext cx="4220429" cy="396737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5302CCAC-5C93-0A8D-3917-665844530D62}"/>
              </a:ext>
            </a:extLst>
          </p:cNvPr>
          <p:cNvSpPr/>
          <p:nvPr/>
        </p:nvSpPr>
        <p:spPr>
          <a:xfrm>
            <a:off x="5393922" y="2571750"/>
            <a:ext cx="3643201" cy="12134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 anchorCtr="0" bIns="70880" compatLnSpc="1" forceAA="0" fromWordArt="0" horzOverflow="overflow" lIns="106319" numCol="1" rIns="70880" rot="0" rtlCol="0" spcCol="0" spcFirstLastPara="0" tIns="70880" vert="horz" vertOverflow="overflow" wrap="square">
            <a:prstTxWarp prst="textNoShape">
              <a:avLst/>
            </a:prstTxWarp>
            <a:noAutofit/>
          </a:bodyPr>
          <a:lstStyle/>
          <a:p>
            <a:pPr marL="179563">
              <a:buClr>
                <a:srgbClr val="00A0E3"/>
              </a:buClr>
            </a:pPr>
            <a:r>
              <a:rPr b="1" dirty="0" lang="de-DE" sz="1389">
                <a:solidFill>
                  <a:schemeClr val="bg1"/>
                </a:solidFill>
              </a:rPr>
              <a:t>Webinare</a:t>
            </a:r>
            <a:r>
              <a:rPr dirty="0" lang="de-DE" sz="1389">
                <a:solidFill>
                  <a:schemeClr val="bg1"/>
                </a:solidFill>
              </a:rPr>
              <a:t> als Video in unserer Mediathek </a:t>
            </a:r>
            <a:r>
              <a:rPr dirty="0" lang="de-DE" sz="1786"/>
              <a:t>– </a:t>
            </a:r>
            <a:r>
              <a:rPr dirty="0" lang="de-DE" sz="1389">
                <a:solidFill>
                  <a:schemeClr val="bg1"/>
                </a:solidFill>
              </a:rPr>
              <a:t>jederzeit für Sie verfügbar </a:t>
            </a:r>
          </a:p>
          <a:p>
            <a:pPr marL="179563">
              <a:buClr>
                <a:srgbClr val="00A0E3"/>
              </a:buClr>
            </a:pPr>
            <a:r>
              <a:rPr b="1" dirty="0" lang="de-DE" sz="1389">
                <a:solidFill>
                  <a:schemeClr val="bg1"/>
                </a:solidFill>
              </a:rPr>
              <a:t>firmenkunden.tk.de </a:t>
            </a:r>
          </a:p>
          <a:p>
            <a:pPr marL="179563">
              <a:buClr>
                <a:srgbClr val="00A0E3"/>
              </a:buClr>
            </a:pPr>
            <a:r>
              <a:rPr b="1" dirty="0" lang="de-DE" sz="1389">
                <a:solidFill>
                  <a:schemeClr val="bg1"/>
                </a:solidFill>
              </a:rPr>
              <a:t>Suchnummer 2134336</a:t>
            </a:r>
            <a:endParaRPr dirty="0" lang="de-DE" sz="1389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13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16073" p14:dur="2000" spd="slow"/>
    </mc:Choice>
    <mc:Fallback>
      <p:transition advTm="16073" spd="slow"/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4"/>
    </p:bldLst>
  </p:timing>
</p:sld>
</file>

<file path=ppt/slides/slide8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hidden="1" id="9" name="think-cell data - do not delete">
            <a:extLst>
              <a:ext uri="{FF2B5EF4-FFF2-40B4-BE49-F238E27FC236}">
                <a16:creationId xmlns:a16="http://schemas.microsoft.com/office/drawing/2014/main" id="{A1187843-6572-C611-123F-F7A26046190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37015" y="21667"/>
          <a:ext cx="1576" cy="1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imgH="273" imgW="273" name="think-cell Folie" progId="TCLayout.ActiveDocument.1" r:id="rId3">
                  <p:embed/>
                </p:oleObj>
              </mc:Choice>
              <mc:Fallback>
                <p:oleObj imgH="273" imgW="273" name="think-cell Folie" progId="TCLayout.ActiveDocument.1" r:id="rId3">
                  <p:embed/>
                  <p:pic>
                    <p:nvPicPr>
                      <p:cNvPr hidden="1" id="9" name="think-cell data - do not delete">
                        <a:extLst>
                          <a:ext uri="{FF2B5EF4-FFF2-40B4-BE49-F238E27FC236}">
                            <a16:creationId xmlns:a16="http://schemas.microsoft.com/office/drawing/2014/main" id="{A1187843-6572-C611-123F-F7A2604619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015" y="21667"/>
                        <a:ext cx="1576" cy="15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Grafik 11">
            <a:extLst>
              <a:ext uri="{FF2B5EF4-FFF2-40B4-BE49-F238E27FC236}">
                <a16:creationId xmlns:a16="http://schemas.microsoft.com/office/drawing/2014/main" id="{C069F9E3-DB6F-926F-A2CD-E8DBB207B4D4}"/>
              </a:ext>
            </a:extLst>
          </p:cNvPr>
          <p:cNvPicPr>
            <a:picLocks noChangeAspect="1"/>
          </p:cNvPicPr>
          <p:nvPr/>
        </p:nvPicPr>
        <p:blipFill rotWithShape="1">
          <a:blip cstate="screen"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625"/>
          <a:stretch/>
        </p:blipFill>
        <p:spPr>
          <a:xfrm>
            <a:off x="535338" y="891133"/>
            <a:ext cx="4757148" cy="382432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2" name="Fußzeilenplatzhalter 1"/>
          <p:cNvSpPr>
            <a:spLocks noGrp="1"/>
          </p:cNvSpPr>
          <p:nvPr>
            <p:ph idx="11" sz="quarter" type="ftr"/>
          </p:nvPr>
        </p:nvSpPr>
        <p:spPr/>
        <p:txBody>
          <a:bodyPr/>
          <a:lstStyle/>
          <a:p>
            <a:r>
              <a:rPr lang="de-DE"/>
              <a:t>Geringfügige Beschäftigungen und Midijobs – Stand April 2026</a:t>
            </a:r>
            <a:endParaRPr dirty="0" lang="de-DE"/>
          </a:p>
        </p:txBody>
      </p:sp>
      <p:sp>
        <p:nvSpPr>
          <p:cNvPr id="10" name="Titel 8">
            <a:extLst>
              <a:ext uri="{FF2B5EF4-FFF2-40B4-BE49-F238E27FC236}">
                <a16:creationId xmlns:a16="http://schemas.microsoft.com/office/drawing/2014/main" id="{C3F6C909-6CB5-968F-99CB-4386BBD4C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54" y="428045"/>
            <a:ext cx="7716404" cy="644214"/>
          </a:xfrm>
        </p:spPr>
        <p:txBody>
          <a:bodyPr vert="horz"/>
          <a:lstStyle/>
          <a:p>
            <a:r>
              <a:rPr dirty="0" lang="de-DE">
                <a:solidFill>
                  <a:srgbClr val="00A0E3"/>
                </a:solidFill>
              </a:rPr>
              <a:t>TK-Sozialversicherungs-Update kurz&amp;kompakt </a:t>
            </a:r>
            <a:br>
              <a:rPr dirty="0" lang="de-DE"/>
            </a:br>
            <a:endParaRPr dirty="0"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302CCAC-5C93-0A8D-3917-665844530D62}"/>
              </a:ext>
            </a:extLst>
          </p:cNvPr>
          <p:cNvSpPr/>
          <p:nvPr/>
        </p:nvSpPr>
        <p:spPr>
          <a:xfrm>
            <a:off x="5393922" y="2578958"/>
            <a:ext cx="3645354" cy="155362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 anchorCtr="0" bIns="70880" compatLnSpc="1" forceAA="0" fromWordArt="0" horzOverflow="overflow" lIns="106319" numCol="1" rIns="70880" rot="0" rtlCol="0" spcCol="0" spcFirstLastPara="0" tIns="70880" vert="horz" vertOverflow="overflow" wrap="square">
            <a:prstTxWarp prst="textNoShape">
              <a:avLst/>
            </a:prstTxWarp>
            <a:noAutofit/>
          </a:bodyPr>
          <a:lstStyle/>
          <a:p>
            <a:pPr marL="179563">
              <a:buClr>
                <a:srgbClr val="00A0E3"/>
              </a:buClr>
            </a:pPr>
            <a:r>
              <a:rPr b="1" dirty="0" lang="de-DE" sz="1389">
                <a:solidFill>
                  <a:schemeClr val="bg1"/>
                </a:solidFill>
              </a:rPr>
              <a:t>TK-Update</a:t>
            </a:r>
            <a:r>
              <a:rPr dirty="0" lang="de-DE" sz="1389">
                <a:solidFill>
                  <a:schemeClr val="bg1"/>
                </a:solidFill>
              </a:rPr>
              <a:t> die wichtigsten Änderungen in der Sozialversicherung als Webinar kurz&amp;kompakt </a:t>
            </a:r>
          </a:p>
          <a:p>
            <a:pPr marL="179563">
              <a:buClr>
                <a:srgbClr val="00A0E3"/>
              </a:buClr>
            </a:pPr>
            <a:r>
              <a:rPr b="1" dirty="0" lang="de-DE" sz="1389">
                <a:solidFill>
                  <a:schemeClr val="bg1"/>
                </a:solidFill>
              </a:rPr>
              <a:t>firmenkunden.tk.de </a:t>
            </a:r>
          </a:p>
          <a:p>
            <a:pPr marL="179563">
              <a:buClr>
                <a:srgbClr val="00A0E3"/>
              </a:buClr>
            </a:pPr>
            <a:r>
              <a:rPr b="1" dirty="0" lang="de-DE" sz="1389">
                <a:solidFill>
                  <a:schemeClr val="bg1"/>
                </a:solidFill>
              </a:rPr>
              <a:t>Suchnummer 2164742</a:t>
            </a:r>
            <a:endParaRPr dirty="0" lang="de-DE" sz="1389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05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16073" p14:dur="2000" spd="slow"/>
    </mc:Choice>
    <mc:Fallback>
      <p:transition advTm="16073" spd="slow"/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4"/>
    </p:bldLst>
  </p:timing>
</p:sld>
</file>

<file path=ppt/slides/slide8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hidden="1" id="9" name="think-cell data - do not delete">
            <a:extLst>
              <a:ext uri="{FF2B5EF4-FFF2-40B4-BE49-F238E27FC236}">
                <a16:creationId xmlns:a16="http://schemas.microsoft.com/office/drawing/2014/main" id="{A1187843-6572-C611-123F-F7A26046190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37015" y="21667"/>
          <a:ext cx="1576" cy="1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imgH="273" imgW="273" name="think-cell Folie" progId="TCLayout.ActiveDocument.1" r:id="rId3">
                  <p:embed/>
                </p:oleObj>
              </mc:Choice>
              <mc:Fallback>
                <p:oleObj imgH="273" imgW="273" name="think-cell Folie" progId="TCLayout.ActiveDocument.1" r:id="rId3">
                  <p:embed/>
                  <p:pic>
                    <p:nvPicPr>
                      <p:cNvPr hidden="1" id="9" name="think-cell data - do not delete">
                        <a:extLst>
                          <a:ext uri="{FF2B5EF4-FFF2-40B4-BE49-F238E27FC236}">
                            <a16:creationId xmlns:a16="http://schemas.microsoft.com/office/drawing/2014/main" id="{A1187843-6572-C611-123F-F7A2604619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015" y="21667"/>
                        <a:ext cx="1576" cy="15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ußzeilenplatzhalter 1"/>
          <p:cNvSpPr>
            <a:spLocks noGrp="1"/>
          </p:cNvSpPr>
          <p:nvPr>
            <p:ph idx="11" sz="quarter" type="ftr"/>
          </p:nvPr>
        </p:nvSpPr>
        <p:spPr/>
        <p:txBody>
          <a:bodyPr/>
          <a:lstStyle/>
          <a:p>
            <a:r>
              <a:rPr lang="de-DE"/>
              <a:t>Geringfügige Beschäftigungen und Midijobs – Stand April 2026</a:t>
            </a:r>
            <a:endParaRPr dirty="0" lang="de-DE"/>
          </a:p>
        </p:txBody>
      </p:sp>
      <p:sp>
        <p:nvSpPr>
          <p:cNvPr id="10" name="Titel 8">
            <a:extLst>
              <a:ext uri="{FF2B5EF4-FFF2-40B4-BE49-F238E27FC236}">
                <a16:creationId xmlns:a16="http://schemas.microsoft.com/office/drawing/2014/main" id="{C3F6C909-6CB5-968F-99CB-4386BBD4C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54" y="428045"/>
            <a:ext cx="7716404" cy="644214"/>
          </a:xfrm>
        </p:spPr>
        <p:txBody>
          <a:bodyPr vert="horz"/>
          <a:lstStyle/>
          <a:p>
            <a:r>
              <a:rPr dirty="0" lang="de-DE">
                <a:solidFill>
                  <a:srgbClr val="00A0E3"/>
                </a:solidFill>
              </a:rPr>
              <a:t>TK-Lohnsteuer-Update kurz&amp;kompakt </a:t>
            </a:r>
            <a:br>
              <a:rPr dirty="0" lang="de-DE"/>
            </a:br>
            <a:endParaRPr dirty="0"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302CCAC-5C93-0A8D-3917-665844530D62}"/>
              </a:ext>
            </a:extLst>
          </p:cNvPr>
          <p:cNvSpPr/>
          <p:nvPr/>
        </p:nvSpPr>
        <p:spPr>
          <a:xfrm>
            <a:off x="5393922" y="2571752"/>
            <a:ext cx="3643201" cy="148218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 anchorCtr="0" bIns="70880" compatLnSpc="1" forceAA="0" fromWordArt="0" horzOverflow="overflow" lIns="106319" numCol="1" rIns="70880" rot="0" rtlCol="0" spcCol="0" spcFirstLastPara="0" tIns="70880" vert="horz" vertOverflow="overflow" wrap="square">
            <a:prstTxWarp prst="textNoShape">
              <a:avLst/>
            </a:prstTxWarp>
            <a:noAutofit/>
          </a:bodyPr>
          <a:lstStyle/>
          <a:p>
            <a:pPr marL="179563">
              <a:buClr>
                <a:srgbClr val="00A0E3"/>
              </a:buClr>
            </a:pPr>
            <a:r>
              <a:rPr b="1" dirty="0" lang="de-DE" sz="1389">
                <a:solidFill>
                  <a:schemeClr val="bg1"/>
                </a:solidFill>
              </a:rPr>
              <a:t>TK-Update</a:t>
            </a:r>
            <a:r>
              <a:rPr dirty="0" lang="de-DE" sz="1389">
                <a:solidFill>
                  <a:schemeClr val="bg1"/>
                </a:solidFill>
              </a:rPr>
              <a:t> die wichtigsten Änderungen in der Lohnsteuer als Webinar kurz&amp;kompakt </a:t>
            </a:r>
          </a:p>
          <a:p>
            <a:pPr marL="179563">
              <a:buClr>
                <a:srgbClr val="00A0E3"/>
              </a:buClr>
            </a:pPr>
            <a:r>
              <a:rPr b="1" dirty="0" lang="de-DE" sz="1389">
                <a:solidFill>
                  <a:schemeClr val="bg1"/>
                </a:solidFill>
              </a:rPr>
              <a:t>firmenkunden.tk.de </a:t>
            </a:r>
          </a:p>
          <a:p>
            <a:pPr marL="179563">
              <a:buClr>
                <a:srgbClr val="00A0E3"/>
              </a:buClr>
            </a:pPr>
            <a:r>
              <a:rPr b="1" dirty="0" lang="de-DE" sz="1389">
                <a:solidFill>
                  <a:schemeClr val="bg1"/>
                </a:solidFill>
              </a:rPr>
              <a:t>Suchnummer </a:t>
            </a:r>
            <a:r>
              <a:rPr b="1" dirty="0" lang="de-DE" sz="1389"/>
              <a:t>2167844</a:t>
            </a:r>
            <a:endParaRPr dirty="0" lang="de-DE" sz="1389">
              <a:solidFill>
                <a:schemeClr val="bg1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05753565-3F33-5760-9472-01F7B1C291C3}"/>
              </a:ext>
            </a:extLst>
          </p:cNvPr>
          <p:cNvPicPr>
            <a:picLocks noChangeAspect="1"/>
          </p:cNvPicPr>
          <p:nvPr/>
        </p:nvPicPr>
        <p:blipFill rotWithShape="1">
          <a:blip cstate="screen"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826"/>
          <a:stretch/>
        </p:blipFill>
        <p:spPr>
          <a:xfrm>
            <a:off x="525545" y="859447"/>
            <a:ext cx="4262366" cy="385601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9608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16073" p14:dur="2000" spd="slow"/>
    </mc:Choice>
    <mc:Fallback>
      <p:transition advTm="16073" spd="slow"/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4"/>
    </p:bldLst>
  </p:timing>
</p:sld>
</file>

<file path=ppt/slides/slide8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hidden="1" id="9" name="think-cell data - do not delete">
            <a:extLst>
              <a:ext uri="{FF2B5EF4-FFF2-40B4-BE49-F238E27FC236}">
                <a16:creationId xmlns:a16="http://schemas.microsoft.com/office/drawing/2014/main" id="{6B6BE46A-C6D3-6F7D-48E0-FFE87471976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37015" y="21667"/>
          <a:ext cx="1576" cy="1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imgH="273" imgW="273" name="think-cell Folie" progId="TCLayout.ActiveDocument.1" r:id="rId3">
                  <p:embed/>
                </p:oleObj>
              </mc:Choice>
              <mc:Fallback>
                <p:oleObj imgH="273" imgW="273" name="think-cell Folie" progId="TCLayout.ActiveDocument.1" r:id="rId3">
                  <p:embed/>
                  <p:pic>
                    <p:nvPicPr>
                      <p:cNvPr hidden="1" id="9" name="think-cell data - do not delete">
                        <a:extLst>
                          <a:ext uri="{FF2B5EF4-FFF2-40B4-BE49-F238E27FC236}">
                            <a16:creationId xmlns:a16="http://schemas.microsoft.com/office/drawing/2014/main" id="{6B6BE46A-C6D3-6F7D-48E0-FFE8747197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015" y="21667"/>
                        <a:ext cx="1576" cy="15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ußzeilenplatzhalter 1"/>
          <p:cNvSpPr>
            <a:spLocks noGrp="1"/>
          </p:cNvSpPr>
          <p:nvPr>
            <p:ph idx="11" sz="quarter" type="ftr"/>
          </p:nvPr>
        </p:nvSpPr>
        <p:spPr/>
        <p:txBody>
          <a:bodyPr/>
          <a:lstStyle/>
          <a:p>
            <a:r>
              <a:rPr lang="de-DE"/>
              <a:t>Geringfügige Beschäftigungen und Midijobs – Stand April 2026</a:t>
            </a:r>
            <a:endParaRPr dirty="0"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cstate="screen"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611" y="1138729"/>
            <a:ext cx="3470893" cy="3571875"/>
          </a:xfrm>
          <a:prstGeom prst="rect">
            <a:avLst/>
          </a:prstGeom>
          <a:ln w="6350">
            <a:solidFill>
              <a:schemeClr val="tx1"/>
            </a:solidFill>
          </a:ln>
          <a:effectLst/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C994790D-5502-9E21-59EF-B9BB32268A95}"/>
              </a:ext>
            </a:extLst>
          </p:cNvPr>
          <p:cNvSpPr/>
          <p:nvPr/>
        </p:nvSpPr>
        <p:spPr>
          <a:xfrm>
            <a:off x="3900192" y="1091844"/>
            <a:ext cx="3700932" cy="171370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 anchorCtr="0" bIns="45009" compatLnSpc="1" forceAA="0" fromWordArt="0" horzOverflow="overflow" lIns="90017" numCol="1" rIns="90017" rot="0" rtlCol="0" spcCol="0" spcFirstLastPara="0" tIns="45009" vert="horz" vertOverflow="overflow" wrap="square">
            <a:prstTxWarp prst="textNoShape">
              <a:avLst/>
            </a:prstTxWarp>
            <a:noAutofit/>
          </a:bodyPr>
          <a:lstStyle/>
          <a:p>
            <a:pPr marL="179563">
              <a:buClr>
                <a:srgbClr val="00A0E3"/>
              </a:buClr>
            </a:pPr>
            <a:r>
              <a:rPr b="1" dirty="0" lang="de-DE" sz="1389">
                <a:solidFill>
                  <a:schemeClr val="bg1"/>
                </a:solidFill>
              </a:rPr>
              <a:t>Firmenkundennewsletter</a:t>
            </a:r>
          </a:p>
          <a:p>
            <a:pPr marL="174839">
              <a:buClr>
                <a:srgbClr val="00A0E3"/>
              </a:buClr>
            </a:pPr>
            <a:r>
              <a:rPr dirty="0" lang="de-DE" sz="1389">
                <a:solidFill>
                  <a:schemeClr val="bg1"/>
                </a:solidFill>
              </a:rPr>
              <a:t>Regelmäßige Infos rund um die Sozialversicherung, Meldungen, Beiträge, Arbeitsrecht und gesundes Arbeiten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29ED4847-522F-24DB-D4DE-851A394FE068}"/>
              </a:ext>
            </a:extLst>
          </p:cNvPr>
          <p:cNvSpPr/>
          <p:nvPr/>
        </p:nvSpPr>
        <p:spPr>
          <a:xfrm>
            <a:off x="4530504" y="2545335"/>
            <a:ext cx="3428988" cy="119762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 anchorCtr="0" bIns="45009" compatLnSpc="1" forceAA="0" fromWordArt="0" horzOverflow="overflow" lIns="90017" numCol="1" rIns="90017" rot="0" rtlCol="0" spcCol="0" spcFirstLastPara="0" tIns="45009" vert="horz" vertOverflow="overflow" wrap="square">
            <a:prstTxWarp prst="textNoShape">
              <a:avLst/>
            </a:prstTxWarp>
            <a:noAutofit/>
          </a:bodyPr>
          <a:lstStyle/>
          <a:p>
            <a:pPr marL="85956">
              <a:buClr>
                <a:srgbClr val="00A0E3"/>
              </a:buClr>
            </a:pPr>
            <a:r>
              <a:rPr b="1" dirty="0" lang="de-DE" sz="1389">
                <a:solidFill>
                  <a:schemeClr val="bg1"/>
                </a:solidFill>
              </a:rPr>
              <a:t>Auslandsnewsletter</a:t>
            </a:r>
          </a:p>
          <a:p>
            <a:pPr marL="85956">
              <a:buClr>
                <a:srgbClr val="00A0E3"/>
              </a:buClr>
            </a:pPr>
            <a:r>
              <a:rPr dirty="0" lang="de-DE" sz="1389">
                <a:solidFill>
                  <a:schemeClr val="bg1"/>
                </a:solidFill>
              </a:rPr>
              <a:t>informiert Sie regelmäßig über Wichtiges rund um das Thema internationale Beschäftigung.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1FD81D04-4B30-3793-5D82-AF6C1CF0D918}"/>
              </a:ext>
            </a:extLst>
          </p:cNvPr>
          <p:cNvSpPr/>
          <p:nvPr/>
        </p:nvSpPr>
        <p:spPr>
          <a:xfrm>
            <a:off x="5179290" y="3622771"/>
            <a:ext cx="3072154" cy="8584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 anchorCtr="1" bIns="45009" compatLnSpc="1" forceAA="0" fromWordArt="0" horzOverflow="overflow" lIns="90017" numCol="1" rIns="90017" rot="0" rtlCol="0" spcCol="0" spcFirstLastPara="0" tIns="45009" vert="horz" vertOverflow="overflow" wrap="square">
            <a:prstTxWarp prst="textNoShape">
              <a:avLst/>
            </a:prstTxWarp>
            <a:noAutofit/>
          </a:bodyPr>
          <a:lstStyle/>
          <a:p>
            <a:pPr>
              <a:buClr>
                <a:srgbClr val="00A0E3"/>
              </a:buClr>
            </a:pPr>
            <a:r>
              <a:rPr dirty="0" lang="de-DE" sz="1389">
                <a:solidFill>
                  <a:schemeClr val="bg1"/>
                </a:solidFill>
              </a:rPr>
              <a:t>Jetzt abonnieren –</a:t>
            </a:r>
          </a:p>
          <a:p>
            <a:pPr defTabSz="2761181">
              <a:buClr>
                <a:srgbClr val="00A0E3"/>
              </a:buClr>
            </a:pPr>
            <a:r>
              <a:rPr b="1" dirty="0" lang="de-DE" sz="1389">
                <a:solidFill>
                  <a:schemeClr val="bg1"/>
                </a:solidFill>
              </a:rPr>
              <a:t>firmenkunden.tk.de  Suchnummer 2032116</a:t>
            </a:r>
          </a:p>
        </p:txBody>
      </p:sp>
      <p:sp>
        <p:nvSpPr>
          <p:cNvPr id="3" name="Titel 8">
            <a:extLst>
              <a:ext uri="{FF2B5EF4-FFF2-40B4-BE49-F238E27FC236}">
                <a16:creationId xmlns:a16="http://schemas.microsoft.com/office/drawing/2014/main" id="{633A9FF9-981E-7635-12D7-29D7C816E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54" y="428045"/>
            <a:ext cx="7716404" cy="644214"/>
          </a:xfrm>
        </p:spPr>
        <p:txBody>
          <a:bodyPr vert="horz"/>
          <a:lstStyle/>
          <a:p>
            <a:r>
              <a:rPr dirty="0" lang="de-DE">
                <a:solidFill>
                  <a:srgbClr val="00A0E3"/>
                </a:solidFill>
              </a:rPr>
              <a:t>TK-Firmenkundennewsletter</a:t>
            </a:r>
            <a:br>
              <a:rPr dirty="0" lang="de-DE"/>
            </a:br>
            <a:endParaRPr dirty="0" lang="de-DE"/>
          </a:p>
        </p:txBody>
      </p:sp>
    </p:spTree>
    <p:extLst>
      <p:ext uri="{BB962C8B-B14F-4D97-AF65-F5344CB8AC3E}">
        <p14:creationId xmlns:p14="http://schemas.microsoft.com/office/powerpoint/2010/main" val="275039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16073" p14:dur="2000" spd="slow"/>
    </mc:Choice>
    <mc:Fallback>
      <p:transition advTm="16073" spd="slow"/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dur="500" id="7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0" nodeType="click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dur="500" id="12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3">
                      <p:stCondLst>
                        <p:cond delay="indefinite"/>
                      </p:stCondLst>
                      <p:childTnLst>
                        <p:par>
                          <p:cTn fill="hold" id="1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5" nodeType="click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dur="500" id="17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4"/>
      <p:bldP animBg="1" grpId="0" spid="8"/>
      <p:bldP animBg="1" grpId="0" spid="6"/>
    </p:bldLst>
  </p:timing>
</p:sld>
</file>

<file path=ppt/slides/slide8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hidden="1" id="9" name="think-cell data - do not delete">
            <a:extLst>
              <a:ext uri="{FF2B5EF4-FFF2-40B4-BE49-F238E27FC236}">
                <a16:creationId xmlns:a16="http://schemas.microsoft.com/office/drawing/2014/main" id="{A1187843-6572-C611-123F-F7A26046190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37015" y="21667"/>
          <a:ext cx="1576" cy="1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imgH="273" imgW="273" name="think-cell Folie" progId="TCLayout.ActiveDocument.1" r:id="rId3">
                  <p:embed/>
                </p:oleObj>
              </mc:Choice>
              <mc:Fallback>
                <p:oleObj imgH="273" imgW="273" name="think-cell Folie" progId="TCLayout.ActiveDocument.1" r:id="rId3">
                  <p:embed/>
                  <p:pic>
                    <p:nvPicPr>
                      <p:cNvPr hidden="1" id="9" name="think-cell data - do not delete">
                        <a:extLst>
                          <a:ext uri="{FF2B5EF4-FFF2-40B4-BE49-F238E27FC236}">
                            <a16:creationId xmlns:a16="http://schemas.microsoft.com/office/drawing/2014/main" id="{A1187843-6572-C611-123F-F7A2604619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015" y="21667"/>
                        <a:ext cx="1576" cy="15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F52E8D86-448E-A2ED-824F-69C3BD0093BD}"/>
              </a:ext>
            </a:extLst>
          </p:cNvPr>
          <p:cNvPicPr>
            <a:picLocks noChangeAspect="1"/>
          </p:cNvPicPr>
          <p:nvPr/>
        </p:nvPicPr>
        <p:blipFill>
          <a:blip cstate="screen"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2511" y="1072260"/>
            <a:ext cx="4089056" cy="2304630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idx="11" sz="quarter" type="ftr"/>
          </p:nvPr>
        </p:nvSpPr>
        <p:spPr/>
        <p:txBody>
          <a:bodyPr/>
          <a:lstStyle/>
          <a:p>
            <a:r>
              <a:rPr lang="de-DE"/>
              <a:t>Geringfügige Beschäftigungen und Midijobs – Stand April 2026</a:t>
            </a:r>
            <a:endParaRPr dirty="0"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302CCAC-5C93-0A8D-3917-665844530D62}"/>
              </a:ext>
            </a:extLst>
          </p:cNvPr>
          <p:cNvSpPr/>
          <p:nvPr/>
        </p:nvSpPr>
        <p:spPr>
          <a:xfrm>
            <a:off x="4236912" y="3286206"/>
            <a:ext cx="4800211" cy="1124953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 anchorCtr="0" bIns="70880" compatLnSpc="1" forceAA="0" fromWordArt="0" horzOverflow="overflow" lIns="106319" numCol="1" rIns="70880" rot="0" rtlCol="0" spcCol="0" spcFirstLastPara="0" tIns="70880" vert="horz" vertOverflow="overflow" wrap="square">
            <a:prstTxWarp prst="textNoShape">
              <a:avLst/>
            </a:prstTxWarp>
            <a:noAutofit/>
          </a:bodyPr>
          <a:lstStyle/>
          <a:p>
            <a:pPr marL="86632">
              <a:buClr>
                <a:srgbClr val="00A0E3"/>
              </a:buClr>
            </a:pPr>
            <a:r>
              <a:rPr dirty="0" lang="de-DE" sz="1389">
                <a:solidFill>
                  <a:schemeClr val="bg1"/>
                </a:solidFill>
              </a:rPr>
              <a:t>In</a:t>
            </a:r>
            <a:r>
              <a:rPr b="1" dirty="0" lang="de-DE" sz="1389">
                <a:solidFill>
                  <a:schemeClr val="bg1"/>
                </a:solidFill>
              </a:rPr>
              <a:t> „Endlich verständlich“ </a:t>
            </a:r>
            <a:r>
              <a:rPr dirty="0" lang="de-DE" sz="1389">
                <a:solidFill>
                  <a:schemeClr val="bg1"/>
                </a:solidFill>
              </a:rPr>
              <a:t>erklären TK-Mitarbeiter Begriffe aus der Sozialversicherung </a:t>
            </a:r>
          </a:p>
          <a:p>
            <a:pPr marL="86632">
              <a:buClr>
                <a:srgbClr val="00A0E3"/>
              </a:buClr>
            </a:pPr>
            <a:r>
              <a:rPr b="1" dirty="0" lang="de-DE" sz="1389">
                <a:solidFill>
                  <a:schemeClr val="bg1"/>
                </a:solidFill>
              </a:rPr>
              <a:t>firmenkunden.tk.de</a:t>
            </a:r>
          </a:p>
          <a:p>
            <a:pPr marL="86632">
              <a:buClr>
                <a:srgbClr val="00A0E3"/>
              </a:buClr>
            </a:pPr>
            <a:r>
              <a:rPr b="1" dirty="0" lang="de-DE" sz="1389">
                <a:solidFill>
                  <a:schemeClr val="bg1"/>
                </a:solidFill>
              </a:rPr>
              <a:t>Suchnummer 2066528</a:t>
            </a:r>
            <a:endParaRPr dirty="0" lang="de-DE" sz="1389">
              <a:solidFill>
                <a:schemeClr val="bg1"/>
              </a:solidFill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2AE88B2E-65F1-253A-FEF3-F99AA3C519C8}"/>
              </a:ext>
            </a:extLst>
          </p:cNvPr>
          <p:cNvSpPr/>
          <p:nvPr/>
        </p:nvSpPr>
        <p:spPr>
          <a:xfrm>
            <a:off x="250998" y="1072260"/>
            <a:ext cx="3643717" cy="9408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t" anchorCtr="0" bIns="70880" compatLnSpc="1" forceAA="0" fromWordArt="0" horzOverflow="overflow" lIns="106319" numCol="1" rIns="70880" rot="0" rtlCol="0" spcCol="0" spcFirstLastPara="0" tIns="70880" vert="horz" vertOverflow="overflow" wrap="square">
            <a:prstTxWarp prst="textNoShape">
              <a:avLst/>
            </a:prstTxWarp>
            <a:noAutofit/>
          </a:bodyPr>
          <a:lstStyle/>
          <a:p>
            <a:pPr marL="86632">
              <a:buClr>
                <a:srgbClr val="00A0E3"/>
              </a:buClr>
            </a:pPr>
            <a:r>
              <a:rPr dirty="0" lang="de-DE" sz="1389">
                <a:solidFill>
                  <a:schemeClr val="bg1"/>
                </a:solidFill>
              </a:rPr>
              <a:t>Mit unseren </a:t>
            </a:r>
            <a:r>
              <a:rPr b="1" dirty="0" lang="de-DE" sz="1389">
                <a:solidFill>
                  <a:schemeClr val="bg1"/>
                </a:solidFill>
              </a:rPr>
              <a:t>Erklärfilmen </a:t>
            </a:r>
            <a:r>
              <a:rPr dirty="0" lang="de-DE" sz="1389">
                <a:solidFill>
                  <a:schemeClr val="bg1"/>
                </a:solidFill>
              </a:rPr>
              <a:t>erläutern wir zum Beispiel das eAU-Verfahren</a:t>
            </a:r>
          </a:p>
          <a:p>
            <a:pPr marL="86632">
              <a:buClr>
                <a:srgbClr val="00A0E3"/>
              </a:buClr>
            </a:pPr>
            <a:r>
              <a:rPr b="1" dirty="0" lang="de-DE" sz="1389">
                <a:solidFill>
                  <a:schemeClr val="bg1"/>
                </a:solidFill>
              </a:rPr>
              <a:t>firmenkunden.tk.de</a:t>
            </a:r>
          </a:p>
          <a:p>
            <a:pPr marL="86632">
              <a:buClr>
                <a:srgbClr val="00A0E3"/>
              </a:buClr>
            </a:pPr>
            <a:r>
              <a:rPr b="1" dirty="0" lang="de-DE" sz="1389">
                <a:solidFill>
                  <a:schemeClr val="bg1"/>
                </a:solidFill>
              </a:rPr>
              <a:t>Suchnummer 2142904</a:t>
            </a:r>
          </a:p>
          <a:p>
            <a:pPr marL="179563">
              <a:buClr>
                <a:srgbClr val="00A0E3"/>
              </a:buClr>
            </a:pPr>
            <a:endParaRPr dirty="0" lang="de-DE" sz="1378">
              <a:solidFill>
                <a:schemeClr val="bg1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294638A-351F-183B-AA61-D4BBAD2E1F7F}"/>
              </a:ext>
            </a:extLst>
          </p:cNvPr>
          <p:cNvPicPr>
            <a:picLocks noChangeAspect="1"/>
          </p:cNvPicPr>
          <p:nvPr/>
        </p:nvPicPr>
        <p:blipFill>
          <a:blip cstate="screen"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023" y="2128926"/>
            <a:ext cx="3467671" cy="204821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7" name="Titel 8">
            <a:extLst>
              <a:ext uri="{FF2B5EF4-FFF2-40B4-BE49-F238E27FC236}">
                <a16:creationId xmlns:a16="http://schemas.microsoft.com/office/drawing/2014/main" id="{5C151D53-4888-9DFD-16A1-67F417B5C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54" y="428045"/>
            <a:ext cx="7716404" cy="644214"/>
          </a:xfrm>
        </p:spPr>
        <p:txBody>
          <a:bodyPr vert="horz"/>
          <a:lstStyle/>
          <a:p>
            <a:r>
              <a:rPr dirty="0" lang="de-DE">
                <a:solidFill>
                  <a:srgbClr val="00A0E3"/>
                </a:solidFill>
              </a:rPr>
              <a:t>TK-Erklärfilme</a:t>
            </a:r>
            <a:br>
              <a:rPr dirty="0" lang="de-DE">
                <a:solidFill>
                  <a:srgbClr val="00A0E3"/>
                </a:solidFill>
              </a:rPr>
            </a:br>
            <a:endParaRPr dirty="0" lang="de-DE"/>
          </a:p>
        </p:txBody>
      </p:sp>
    </p:spTree>
    <p:extLst>
      <p:ext uri="{BB962C8B-B14F-4D97-AF65-F5344CB8AC3E}">
        <p14:creationId xmlns:p14="http://schemas.microsoft.com/office/powerpoint/2010/main" val="22083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16073" p14:dur="3000" spd="slow"/>
    </mc:Choice>
    <mc:Fallback>
      <p:transition advTm="16073" spd="slow"/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>
                      <p:stCondLst>
                        <p:cond delay="indefinite"/>
                      </p:stCondLst>
                      <p:childTnLst>
                        <p:par>
                          <p:cTn fill="hold" id="12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3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5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6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4"/>
      <p:bldP animBg="1" grpId="0" spid="3"/>
    </p:bldLst>
  </p:timing>
</p:sld>
</file>

<file path=ppt/slides/slide8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hidden="1" id="9" name="think-cell data - do not delete">
            <a:extLst>
              <a:ext uri="{FF2B5EF4-FFF2-40B4-BE49-F238E27FC236}">
                <a16:creationId xmlns:a16="http://schemas.microsoft.com/office/drawing/2014/main" id="{10EC5367-C81C-630F-774D-3D007E26CC7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37015" y="21667"/>
          <a:ext cx="1576" cy="1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imgH="273" imgW="273" name="think-cell Folie" progId="TCLayout.ActiveDocument.1" r:id="rId3">
                  <p:embed/>
                </p:oleObj>
              </mc:Choice>
              <mc:Fallback>
                <p:oleObj imgH="273" imgW="273" name="think-cell Folie" progId="TCLayout.ActiveDocument.1" r:id="rId3">
                  <p:embed/>
                  <p:pic>
                    <p:nvPicPr>
                      <p:cNvPr hidden="1" id="9" name="think-cell data - do not delete">
                        <a:extLst>
                          <a:ext uri="{FF2B5EF4-FFF2-40B4-BE49-F238E27FC236}">
                            <a16:creationId xmlns:a16="http://schemas.microsoft.com/office/drawing/2014/main" id="{10EC5367-C81C-630F-774D-3D007E26CC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015" y="21667"/>
                        <a:ext cx="1576" cy="15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ußzeilenplatzhalter 1"/>
          <p:cNvSpPr>
            <a:spLocks noGrp="1"/>
          </p:cNvSpPr>
          <p:nvPr>
            <p:ph idx="11" sz="quarter" type="ftr"/>
          </p:nvPr>
        </p:nvSpPr>
        <p:spPr/>
        <p:txBody>
          <a:bodyPr/>
          <a:lstStyle/>
          <a:p>
            <a:r>
              <a:rPr lang="de-DE"/>
              <a:t>Geringfügige Beschäftigungen und Midijobs – Stand April 2026</a:t>
            </a:r>
            <a:endParaRPr dirty="0"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DDE7CC9-F37B-544F-DBA4-0A3C7C82B67B}"/>
              </a:ext>
            </a:extLst>
          </p:cNvPr>
          <p:cNvPicPr>
            <a:picLocks noChangeAspect="1"/>
          </p:cNvPicPr>
          <p:nvPr/>
        </p:nvPicPr>
        <p:blipFill>
          <a:blip cstate="screen"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507" y="1480597"/>
            <a:ext cx="3826944" cy="325547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5302CCAC-5C93-0A8D-3917-665844530D62}"/>
              </a:ext>
            </a:extLst>
          </p:cNvPr>
          <p:cNvSpPr/>
          <p:nvPr/>
        </p:nvSpPr>
        <p:spPr>
          <a:xfrm>
            <a:off x="5393922" y="3418312"/>
            <a:ext cx="3643201" cy="868721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 anchorCtr="0" bIns="70880" compatLnSpc="1" forceAA="0" fromWordArt="0" horzOverflow="overflow" lIns="106319" numCol="1" rIns="70880" rot="0" rtlCol="0" spcCol="0" spcFirstLastPara="0" tIns="70880" vert="horz" vertOverflow="overflow" wrap="square">
            <a:prstTxWarp prst="textNoShape">
              <a:avLst/>
            </a:prstTxWarp>
            <a:noAutofit/>
          </a:bodyPr>
          <a:lstStyle/>
          <a:p>
            <a:pPr marL="179563">
              <a:buClr>
                <a:srgbClr val="00A0E3"/>
              </a:buClr>
            </a:pPr>
            <a:r>
              <a:rPr b="1" dirty="0" lang="de-DE" sz="1389">
                <a:solidFill>
                  <a:schemeClr val="bg1"/>
                </a:solidFill>
              </a:rPr>
              <a:t>Webinartermine </a:t>
            </a:r>
            <a:r>
              <a:rPr dirty="0" lang="de-DE" sz="1389">
                <a:solidFill>
                  <a:schemeClr val="bg1"/>
                </a:solidFill>
              </a:rPr>
              <a:t>finden Sie unter </a:t>
            </a:r>
            <a:r>
              <a:rPr b="1" dirty="0" lang="de-DE" sz="1389">
                <a:solidFill>
                  <a:schemeClr val="bg1"/>
                </a:solidFill>
              </a:rPr>
              <a:t>firmenkunden.tk.de</a:t>
            </a:r>
          </a:p>
          <a:p>
            <a:pPr marL="179563">
              <a:buClr>
                <a:srgbClr val="00A0E3"/>
              </a:buClr>
            </a:pPr>
            <a:r>
              <a:rPr b="1" dirty="0" lang="de-DE" sz="1389">
                <a:solidFill>
                  <a:schemeClr val="bg1"/>
                </a:solidFill>
              </a:rPr>
              <a:t>Suchnummer 2032060</a:t>
            </a:r>
            <a:endParaRPr dirty="0" lang="de-DE" sz="1389">
              <a:solidFill>
                <a:schemeClr val="bg1"/>
              </a:solidFill>
            </a:endParaRPr>
          </a:p>
        </p:txBody>
      </p:sp>
      <p:sp>
        <p:nvSpPr>
          <p:cNvPr id="3" name="Titel 8">
            <a:extLst>
              <a:ext uri="{FF2B5EF4-FFF2-40B4-BE49-F238E27FC236}">
                <a16:creationId xmlns:a16="http://schemas.microsoft.com/office/drawing/2014/main" id="{AF0D7E3A-470C-048D-9DEE-17BA341F1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54" y="428045"/>
            <a:ext cx="7716404" cy="644214"/>
          </a:xfrm>
        </p:spPr>
        <p:txBody>
          <a:bodyPr vert="horz"/>
          <a:lstStyle/>
          <a:p>
            <a:r>
              <a:rPr dirty="0" lang="de-DE">
                <a:solidFill>
                  <a:srgbClr val="00A0E3"/>
                </a:solidFill>
              </a:rPr>
              <a:t>TK-Webinare</a:t>
            </a:r>
            <a:br>
              <a:rPr dirty="0" lang="de-DE"/>
            </a:br>
            <a:endParaRPr dirty="0" lang="de-DE"/>
          </a:p>
        </p:txBody>
      </p:sp>
    </p:spTree>
    <p:extLst>
      <p:ext uri="{BB962C8B-B14F-4D97-AF65-F5344CB8AC3E}">
        <p14:creationId xmlns:p14="http://schemas.microsoft.com/office/powerpoint/2010/main" val="347602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16073" p14:dur="2000" spd="slow"/>
    </mc:Choice>
    <mc:Fallback>
      <p:transition advTm="16073" spd="slow"/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4"/>
    </p:bldLst>
  </p:timing>
</p:sld>
</file>

<file path=ppt/slides/slide8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hidden="1" id="7" name="think-cell data - do not delete">
            <a:extLst>
              <a:ext uri="{FF2B5EF4-FFF2-40B4-BE49-F238E27FC236}">
                <a16:creationId xmlns:a16="http://schemas.microsoft.com/office/drawing/2014/main" id="{79255DE1-FC62-C166-BBEC-B4EBE76D9B1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37015" y="21667"/>
          <a:ext cx="1576" cy="1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imgH="273" imgW="273" name="think-cell Folie" progId="TCLayout.ActiveDocument.1" r:id="rId3">
                  <p:embed/>
                </p:oleObj>
              </mc:Choice>
              <mc:Fallback>
                <p:oleObj imgH="273" imgW="273" name="think-cell Folie" progId="TCLayout.ActiveDocument.1" r:id="rId3">
                  <p:embed/>
                  <p:pic>
                    <p:nvPicPr>
                      <p:cNvPr hidden="1" id="7" name="think-cell data - do not delete">
                        <a:extLst>
                          <a:ext uri="{FF2B5EF4-FFF2-40B4-BE49-F238E27FC236}">
                            <a16:creationId xmlns:a16="http://schemas.microsoft.com/office/drawing/2014/main" id="{79255DE1-FC62-C166-BBEC-B4EBE76D9B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015" y="21667"/>
                        <a:ext cx="1576" cy="15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ußzeilenplatzhalter 1"/>
          <p:cNvSpPr>
            <a:spLocks noGrp="1"/>
          </p:cNvSpPr>
          <p:nvPr>
            <p:ph idx="11" sz="quarter" type="ftr"/>
          </p:nvPr>
        </p:nvSpPr>
        <p:spPr/>
        <p:txBody>
          <a:bodyPr/>
          <a:lstStyle/>
          <a:p>
            <a:r>
              <a:rPr lang="de-DE"/>
              <a:t>Geringfügige Beschäftigungen und Midijobs – Stand April 2026</a:t>
            </a:r>
            <a:endParaRPr dirty="0"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cstate="screen"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3361" y="1072259"/>
            <a:ext cx="3315236" cy="3402623"/>
          </a:xfrm>
          <a:prstGeom prst="rect">
            <a:avLst/>
          </a:prstGeom>
          <a:ln w="6350">
            <a:solidFill>
              <a:schemeClr val="tx1"/>
            </a:solidFill>
          </a:ln>
          <a:effectLst/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64F7F0B0-78B2-75F7-398E-D82C899534F5}"/>
              </a:ext>
            </a:extLst>
          </p:cNvPr>
          <p:cNvSpPr txBox="1"/>
          <p:nvPr/>
        </p:nvSpPr>
        <p:spPr>
          <a:xfrm>
            <a:off x="678081" y="4000659"/>
            <a:ext cx="8359044" cy="714800"/>
          </a:xfrm>
          <a:prstGeom prst="rect">
            <a:avLst/>
          </a:prstGeom>
          <a:solidFill>
            <a:srgbClr val="003955"/>
          </a:solidFill>
          <a:ln>
            <a:noFill/>
          </a:ln>
          <a:effectLst/>
        </p:spPr>
        <p:txBody>
          <a:bodyPr anchor="ctr" bIns="35440" lIns="70880" rIns="70880" rtlCol="0" tIns="35440" wrap="square">
            <a:noAutofit/>
          </a:bodyPr>
          <a:lstStyle/>
          <a:p>
            <a:pPr>
              <a:tabLst>
                <a:tab algn="l" pos="262556"/>
              </a:tabLst>
            </a:pPr>
            <a:r>
              <a:rPr dirty="0" lang="de-DE" sz="1389">
                <a:solidFill>
                  <a:schemeClr val="bg1"/>
                </a:solidFill>
              </a:rPr>
              <a:t>Das Nachschlagewerk rund um die Sozialversicherung, das Arbeits- und Steuerrecht - mit vielen </a:t>
            </a:r>
            <a:r>
              <a:rPr b="1" dirty="0" lang="de-DE" sz="1389">
                <a:solidFill>
                  <a:schemeClr val="bg1"/>
                </a:solidFill>
              </a:rPr>
              <a:t>praktischen Arbeitshilfen </a:t>
            </a:r>
            <a:r>
              <a:rPr dirty="0" lang="de-DE" sz="1389">
                <a:solidFill>
                  <a:schemeClr val="bg1"/>
                </a:solidFill>
              </a:rPr>
              <a:t>und </a:t>
            </a:r>
            <a:r>
              <a:rPr b="1" dirty="0" lang="de-DE" sz="1389">
                <a:solidFill>
                  <a:schemeClr val="bg1"/>
                </a:solidFill>
              </a:rPr>
              <a:t>Rechnern</a:t>
            </a:r>
            <a:r>
              <a:rPr dirty="0" lang="de-DE" sz="1389">
                <a:solidFill>
                  <a:schemeClr val="bg1"/>
                </a:solidFill>
              </a:rPr>
              <a:t> </a:t>
            </a:r>
            <a:r>
              <a:rPr b="1" dirty="0" lang="de-DE" sz="1389">
                <a:solidFill>
                  <a:schemeClr val="bg1"/>
                </a:solidFill>
              </a:rPr>
              <a:t>– tk-lex.tk.de</a:t>
            </a:r>
            <a:endParaRPr dirty="0" lang="de-DE" sz="1389">
              <a:solidFill>
                <a:schemeClr val="bg1"/>
              </a:solidFill>
            </a:endParaRPr>
          </a:p>
        </p:txBody>
      </p:sp>
      <p:sp>
        <p:nvSpPr>
          <p:cNvPr id="4" name="Titel 8">
            <a:extLst>
              <a:ext uri="{FF2B5EF4-FFF2-40B4-BE49-F238E27FC236}">
                <a16:creationId xmlns:a16="http://schemas.microsoft.com/office/drawing/2014/main" id="{D5B5232F-DB71-4A2D-C58A-F97E4C1D6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54" y="428045"/>
            <a:ext cx="7716404" cy="644214"/>
          </a:xfrm>
        </p:spPr>
        <p:txBody>
          <a:bodyPr vert="horz"/>
          <a:lstStyle/>
          <a:p>
            <a:r>
              <a:rPr dirty="0" lang="de-DE">
                <a:solidFill>
                  <a:srgbClr val="00A0E3"/>
                </a:solidFill>
              </a:rPr>
              <a:t>TK-Lex - Lexikon und Arbeitshilfen</a:t>
            </a:r>
            <a:br>
              <a:rPr dirty="0" lang="de-DE"/>
            </a:br>
            <a:endParaRPr dirty="0" lang="de-DE"/>
          </a:p>
        </p:txBody>
      </p:sp>
    </p:spTree>
    <p:extLst>
      <p:ext uri="{BB962C8B-B14F-4D97-AF65-F5344CB8AC3E}">
        <p14:creationId xmlns:p14="http://schemas.microsoft.com/office/powerpoint/2010/main" val="188232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16073" p14:dur="2000" spd="slow"/>
    </mc:Choice>
    <mc:Fallback>
      <p:transition advTm="16073" spd="slow"/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3"/>
    </p:bldLst>
  </p:timing>
</p:sld>
</file>

<file path=ppt/slides/slide8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3C982EC7-45DA-C00E-DF1C-3F68780A9931}"/>
              </a:ext>
            </a:extLst>
          </p:cNvPr>
          <p:cNvPicPr>
            <a:picLocks noChangeAspect="1" noGrp="1"/>
          </p:cNvPicPr>
          <p:nvPr>
            <p:ph idx="14" sz="quarter" type="pic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8531" t="28531"/>
          <a:stretch/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D2D16AFB-FB6A-A5D2-2EAD-1C88E820D0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dirty="0" lang="de-DE" sz="2800"/>
              <a:t>Zahlen, Daten, Termine</a:t>
            </a:r>
            <a:br>
              <a:rPr dirty="0" lang="de-DE"/>
            </a:br>
            <a:endParaRPr dirty="0" lang="de-DE"/>
          </a:p>
        </p:txBody>
      </p:sp>
    </p:spTree>
    <p:extLst>
      <p:ext uri="{BB962C8B-B14F-4D97-AF65-F5344CB8AC3E}">
        <p14:creationId xmlns:p14="http://schemas.microsoft.com/office/powerpoint/2010/main" val="1518943594"/>
      </p:ext>
    </p:extLst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idx="11" sz="quarter" type="ftr"/>
          </p:nvPr>
        </p:nvSpPr>
        <p:spPr/>
        <p:txBody>
          <a:bodyPr/>
          <a:lstStyle/>
          <a:p>
            <a:r>
              <a:rPr lang="de-DE"/>
              <a:t>Geringfügige Beschäftigungen und Midijobs – Stand April 2026</a:t>
            </a:r>
            <a:endParaRPr dirty="0" lang="de-DE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lang="de-DE"/>
              <a:t>Geringfügig entlohnte Beschäftigungen</a:t>
            </a:r>
            <a:br>
              <a:rPr dirty="0" lang="de-DE"/>
            </a:br>
            <a:r>
              <a:rPr b="0" dirty="0" lang="de-DE" sz="1800"/>
              <a:t>Befreiung von der RV-Pflicht</a:t>
            </a:r>
            <a:endParaRPr b="0" dirty="0" lang="de-DE"/>
          </a:p>
        </p:txBody>
      </p:sp>
      <p:sp>
        <p:nvSpPr>
          <p:cNvPr id="5" name="L-Form 4">
            <a:extLst>
              <a:ext uri="{FF2B5EF4-FFF2-40B4-BE49-F238E27FC236}">
                <a16:creationId xmlns:a16="http://schemas.microsoft.com/office/drawing/2014/main" id="{2E41D15D-1CED-4D50-AEC0-4E2DE68AA903}"/>
              </a:ext>
            </a:extLst>
          </p:cNvPr>
          <p:cNvSpPr/>
          <p:nvPr/>
        </p:nvSpPr>
        <p:spPr>
          <a:xfrm rot="5400000">
            <a:off x="860501" y="2113128"/>
            <a:ext cx="1494224" cy="2486355"/>
          </a:xfrm>
          <a:prstGeom prst="corner">
            <a:avLst>
              <a:gd fmla="val 16120" name="adj1"/>
              <a:gd fmla="val 16110" name="adj2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0B91F413-07F1-466F-908C-7D8B6C732C02}"/>
              </a:ext>
            </a:extLst>
          </p:cNvPr>
          <p:cNvSpPr/>
          <p:nvPr/>
        </p:nvSpPr>
        <p:spPr>
          <a:xfrm>
            <a:off x="611078" y="2856012"/>
            <a:ext cx="2244695" cy="1967607"/>
          </a:xfrm>
          <a:custGeom>
            <a:avLst/>
            <a:gdLst>
              <a:gd fmla="*/ 0 w 2244695" name="connsiteX0"/>
              <a:gd fmla="*/ 0 h 1967607" name="connsiteY0"/>
              <a:gd fmla="*/ 2244695 w 2244695" name="connsiteX1"/>
              <a:gd fmla="*/ 0 h 1967607" name="connsiteY1"/>
              <a:gd fmla="*/ 2244695 w 2244695" name="connsiteX2"/>
              <a:gd fmla="*/ 1967607 h 1967607" name="connsiteY2"/>
              <a:gd fmla="*/ 0 w 2244695" name="connsiteX3"/>
              <a:gd fmla="*/ 1967607 h 1967607" name="connsiteY3"/>
              <a:gd fmla="*/ 0 w 2244695" name="connsiteX4"/>
              <a:gd fmla="*/ 0 h 1967607" name="connsiteY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b="b" l="l" r="r" t="t"/>
            <a:pathLst>
              <a:path h="1967607" w="2244695">
                <a:moveTo>
                  <a:pt x="0" y="0"/>
                </a:moveTo>
                <a:lnTo>
                  <a:pt x="2244695" y="0"/>
                </a:lnTo>
                <a:lnTo>
                  <a:pt x="2244695" y="1967607"/>
                </a:lnTo>
                <a:lnTo>
                  <a:pt x="0" y="196760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anchor="t" anchorCtr="0" bIns="53340" lIns="53340" numCol="1" rIns="53340" spcCol="1270" spcFirstLastPara="0" tIns="53340" vert="horz" wrap="square">
            <a:noAutofit/>
          </a:bodyPr>
          <a:lstStyle/>
          <a:p>
            <a:pPr algn="l" defTabSz="622300" indent="0" lvl="0" mar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b="1" dirty="0" kern="1200" lang="de-DE" sz="1400"/>
              <a:t>Schritt 1</a:t>
            </a:r>
          </a:p>
          <a:p>
            <a:pPr defTabSz="622300" lv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b="1" dirty="0" lang="de-DE" sz="1400"/>
              <a:t>schriftlicher oder elektronischer </a:t>
            </a:r>
            <a:r>
              <a:rPr dirty="0" kern="1200" lang="de-DE" sz="1400"/>
              <a:t>Antrag vom Arbeitnehmer</a:t>
            </a:r>
          </a:p>
        </p:txBody>
      </p:sp>
      <p:sp>
        <p:nvSpPr>
          <p:cNvPr id="9" name="Gleichschenkliges Dreieck 8">
            <a:extLst>
              <a:ext uri="{FF2B5EF4-FFF2-40B4-BE49-F238E27FC236}">
                <a16:creationId xmlns:a16="http://schemas.microsoft.com/office/drawing/2014/main" id="{E243B8E6-1A2A-4915-89B7-4B0A5167CD94}"/>
              </a:ext>
            </a:extLst>
          </p:cNvPr>
          <p:cNvSpPr/>
          <p:nvPr/>
        </p:nvSpPr>
        <p:spPr>
          <a:xfrm>
            <a:off x="2432246" y="1930079"/>
            <a:ext cx="423527" cy="423527"/>
          </a:xfrm>
          <a:prstGeom prst="triangle">
            <a:avLst>
              <a:gd fmla="val 100000" name="adj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10" name="L-Form 9">
            <a:extLst>
              <a:ext uri="{FF2B5EF4-FFF2-40B4-BE49-F238E27FC236}">
                <a16:creationId xmlns:a16="http://schemas.microsoft.com/office/drawing/2014/main" id="{EB2F37EB-4E00-4775-9479-B5C9855227A7}"/>
              </a:ext>
            </a:extLst>
          </p:cNvPr>
          <p:cNvSpPr/>
          <p:nvPr/>
        </p:nvSpPr>
        <p:spPr>
          <a:xfrm rot="5400000">
            <a:off x="3608447" y="1433146"/>
            <a:ext cx="1494224" cy="2486355"/>
          </a:xfrm>
          <a:prstGeom prst="corner">
            <a:avLst>
              <a:gd fmla="val 16120" name="adj1"/>
              <a:gd fmla="val 16110" name="adj2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026B6D8B-ADC2-44AC-AFC6-9E83BF19031B}"/>
              </a:ext>
            </a:extLst>
          </p:cNvPr>
          <p:cNvSpPr/>
          <p:nvPr/>
        </p:nvSpPr>
        <p:spPr>
          <a:xfrm>
            <a:off x="3359025" y="2176030"/>
            <a:ext cx="2486356" cy="1967607"/>
          </a:xfrm>
          <a:custGeom>
            <a:avLst/>
            <a:gdLst>
              <a:gd fmla="*/ 0 w 2244695" name="connsiteX0"/>
              <a:gd fmla="*/ 0 h 1967607" name="connsiteY0"/>
              <a:gd fmla="*/ 2244695 w 2244695" name="connsiteX1"/>
              <a:gd fmla="*/ 0 h 1967607" name="connsiteY1"/>
              <a:gd fmla="*/ 2244695 w 2244695" name="connsiteX2"/>
              <a:gd fmla="*/ 1967607 h 1967607" name="connsiteY2"/>
              <a:gd fmla="*/ 0 w 2244695" name="connsiteX3"/>
              <a:gd fmla="*/ 1967607 h 1967607" name="connsiteY3"/>
              <a:gd fmla="*/ 0 w 2244695" name="connsiteX4"/>
              <a:gd fmla="*/ 0 h 1967607" name="connsiteY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b="b" l="l" r="r" t="t"/>
            <a:pathLst>
              <a:path h="1967607" w="2244695">
                <a:moveTo>
                  <a:pt x="0" y="0"/>
                </a:moveTo>
                <a:lnTo>
                  <a:pt x="2244695" y="0"/>
                </a:lnTo>
                <a:lnTo>
                  <a:pt x="2244695" y="1967607"/>
                </a:lnTo>
                <a:lnTo>
                  <a:pt x="0" y="196760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anchor="t" anchorCtr="0" bIns="53340" lIns="53340" numCol="1" rIns="53340" spcCol="1270" spcFirstLastPara="0" tIns="53340" vert="horz" wrap="square">
            <a:noAutofit/>
          </a:bodyPr>
          <a:lstStyle/>
          <a:p>
            <a:pPr algn="l" defTabSz="622300" indent="0" lvl="0" mar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b="1" dirty="0" kern="1200" lang="de-DE" sz="1400"/>
              <a:t>Schritt 2</a:t>
            </a:r>
          </a:p>
          <a:p>
            <a:pPr algn="l" defTabSz="622300" indent="-180975" lvl="0" marL="1809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kern="1200" lang="de-DE" sz="1400"/>
              <a:t>Arbeitgeber </a:t>
            </a:r>
            <a:br>
              <a:rPr dirty="0" kern="1200" lang="de-DE" sz="1400"/>
            </a:br>
            <a:r>
              <a:rPr dirty="0" kern="1200" lang="de-DE" sz="1400"/>
              <a:t>übermittelt die Befreiung von der </a:t>
            </a:r>
            <a:br>
              <a:rPr dirty="0" kern="1200" lang="de-DE" sz="1400"/>
            </a:br>
            <a:r>
              <a:rPr dirty="0" kern="1200" lang="de-DE" sz="1400"/>
              <a:t>RV-Pflicht</a:t>
            </a:r>
          </a:p>
          <a:p>
            <a:pPr algn="l" defTabSz="622300" indent="-180975" lvl="0" marL="1809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400"/>
              <a:t>BGR RV „5“</a:t>
            </a:r>
          </a:p>
          <a:p>
            <a:pPr algn="l" defTabSz="622300" indent="-180975" lvl="0" marL="1809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kern="1200" lang="de-DE" sz="1400"/>
              <a:t>innerhalb von </a:t>
            </a:r>
            <a:br>
              <a:rPr dirty="0" kern="1200" lang="de-DE" sz="1400"/>
            </a:br>
            <a:r>
              <a:rPr dirty="0" kern="1200" lang="de-DE" sz="1400"/>
              <a:t>6 Wochen</a:t>
            </a:r>
          </a:p>
        </p:txBody>
      </p:sp>
      <p:sp>
        <p:nvSpPr>
          <p:cNvPr id="12" name="Gleichschenkliges Dreieck 11">
            <a:extLst>
              <a:ext uri="{FF2B5EF4-FFF2-40B4-BE49-F238E27FC236}">
                <a16:creationId xmlns:a16="http://schemas.microsoft.com/office/drawing/2014/main" id="{95058784-100C-49A3-ADC6-AA1A637100D1}"/>
              </a:ext>
            </a:extLst>
          </p:cNvPr>
          <p:cNvSpPr/>
          <p:nvPr/>
        </p:nvSpPr>
        <p:spPr>
          <a:xfrm>
            <a:off x="5180192" y="1250097"/>
            <a:ext cx="423527" cy="423527"/>
          </a:xfrm>
          <a:prstGeom prst="triangle">
            <a:avLst>
              <a:gd fmla="val 100000" name="adj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13" name="L-Form 12">
            <a:extLst>
              <a:ext uri="{FF2B5EF4-FFF2-40B4-BE49-F238E27FC236}">
                <a16:creationId xmlns:a16="http://schemas.microsoft.com/office/drawing/2014/main" id="{9D52DF71-05B5-4C1F-93B8-81F72335F0E4}"/>
              </a:ext>
            </a:extLst>
          </p:cNvPr>
          <p:cNvSpPr/>
          <p:nvPr/>
        </p:nvSpPr>
        <p:spPr>
          <a:xfrm rot="5400000">
            <a:off x="6356393" y="753165"/>
            <a:ext cx="1494224" cy="2486355"/>
          </a:xfrm>
          <a:prstGeom prst="corner">
            <a:avLst>
              <a:gd fmla="val 16120" name="adj1"/>
              <a:gd fmla="val 16110" name="adj2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14" name="Freihandform: Form 13">
            <a:extLst>
              <a:ext uri="{FF2B5EF4-FFF2-40B4-BE49-F238E27FC236}">
                <a16:creationId xmlns:a16="http://schemas.microsoft.com/office/drawing/2014/main" id="{F35D2845-9E5F-4E4E-85F7-82BC263EEC57}"/>
              </a:ext>
            </a:extLst>
          </p:cNvPr>
          <p:cNvSpPr/>
          <p:nvPr/>
        </p:nvSpPr>
        <p:spPr>
          <a:xfrm>
            <a:off x="6106970" y="1496048"/>
            <a:ext cx="2244695" cy="2141856"/>
          </a:xfrm>
          <a:custGeom>
            <a:avLst/>
            <a:gdLst>
              <a:gd fmla="*/ 0 w 2244695" name="connsiteX0"/>
              <a:gd fmla="*/ 0 h 1967607" name="connsiteY0"/>
              <a:gd fmla="*/ 2244695 w 2244695" name="connsiteX1"/>
              <a:gd fmla="*/ 0 h 1967607" name="connsiteY1"/>
              <a:gd fmla="*/ 2244695 w 2244695" name="connsiteX2"/>
              <a:gd fmla="*/ 1967607 h 1967607" name="connsiteY2"/>
              <a:gd fmla="*/ 0 w 2244695" name="connsiteX3"/>
              <a:gd fmla="*/ 1967607 h 1967607" name="connsiteY3"/>
              <a:gd fmla="*/ 0 w 2244695" name="connsiteX4"/>
              <a:gd fmla="*/ 0 h 1967607" name="connsiteY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b="b" l="l" r="r" t="t"/>
            <a:pathLst>
              <a:path h="1967607" w="2244695">
                <a:moveTo>
                  <a:pt x="0" y="0"/>
                </a:moveTo>
                <a:lnTo>
                  <a:pt x="2244695" y="0"/>
                </a:lnTo>
                <a:lnTo>
                  <a:pt x="2244695" y="1967607"/>
                </a:lnTo>
                <a:lnTo>
                  <a:pt x="0" y="196760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anchor="t" anchorCtr="0" bIns="53340" lIns="53340" numCol="1" rIns="53340" spcCol="1270" spcFirstLastPara="0" tIns="53340" vert="horz" wrap="square">
            <a:noAutofit/>
          </a:bodyPr>
          <a:lstStyle/>
          <a:p>
            <a:pPr algn="l" defTabSz="622300" indent="0" lvl="0" mar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b="1" dirty="0" kern="1200" lang="de-DE" sz="1400"/>
              <a:t>Schritt 3</a:t>
            </a:r>
          </a:p>
          <a:p>
            <a:pPr defTabSz="622300" lv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A0E3"/>
              </a:buClr>
            </a:pPr>
            <a:r>
              <a:rPr dirty="0" lang="de-DE" sz="1400"/>
              <a:t>Befreiung bewilligt:</a:t>
            </a:r>
          </a:p>
          <a:p>
            <a:pPr defTabSz="622300" indent="-180975" lvl="0" marL="1809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400"/>
              <a:t>kein Widerspruch der Minijob-Zentrale</a:t>
            </a:r>
          </a:p>
          <a:p>
            <a:pPr defTabSz="622300" indent="-180975" lvl="0" marL="1809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A0E3"/>
              </a:buClr>
              <a:buFont charset="2" panose="05000000000000000000" pitchFamily="2" typeface="Wingdings"/>
              <a:buChar char="§"/>
            </a:pPr>
            <a:r>
              <a:rPr dirty="0" lang="de-DE" sz="1400"/>
              <a:t>Befreiung von der RV-Pflicht bindend</a:t>
            </a:r>
            <a:endParaRPr dirty="0" kern="1200" lang="de-DE" sz="1400"/>
          </a:p>
        </p:txBody>
      </p:sp>
      <p:sp>
        <p:nvSpPr>
          <p:cNvPr id="6" name="Rechteck 5"/>
          <p:cNvSpPr/>
          <p:nvPr/>
        </p:nvSpPr>
        <p:spPr>
          <a:xfrm>
            <a:off x="86698" y="4892751"/>
            <a:ext cx="25840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b="1" dirty="0" lang="de-DE" sz="800">
                <a:solidFill>
                  <a:srgbClr val="00A0E3"/>
                </a:solidFill>
              </a:rPr>
              <a:t>4</a:t>
            </a:r>
            <a:endParaRPr dirty="0" lang="de-DE"/>
          </a:p>
        </p:txBody>
      </p:sp>
    </p:spTree>
    <p:extLst>
      <p:ext uri="{BB962C8B-B14F-4D97-AF65-F5344CB8AC3E}">
        <p14:creationId xmlns:p14="http://schemas.microsoft.com/office/powerpoint/2010/main" val="2078784165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7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9">
                      <p:stCondLst>
                        <p:cond delay="indefinite"/>
                      </p:stCondLst>
                      <p:childTnLst>
                        <p:par>
                          <p:cTn fill="hold" id="10">
                            <p:stCondLst>
                              <p:cond delay="0"/>
                            </p:stCondLst>
                            <p:childTnLst>
                              <p:par>
                                <p:cTn fill="hold" id="11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3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15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7">
                      <p:stCondLst>
                        <p:cond delay="indefinite"/>
                      </p:stCondLst>
                      <p:childTnLst>
                        <p:par>
                          <p:cTn fill="hold" id="18">
                            <p:stCondLst>
                              <p:cond delay="0"/>
                            </p:stCondLst>
                            <p:childTnLst>
                              <p:par>
                                <p:cTn fill="hold" id="1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21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23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grpId="0" spid="7"/>
      <p:bldP grpId="0" spid="11"/>
      <p:bldP grpId="0" spid="14"/>
    </p:bldLst>
  </p:timing>
</p:sld>
</file>

<file path=ppt/slides/slide9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>
            <a:extLst>
              <a:ext uri="{FF2B5EF4-FFF2-40B4-BE49-F238E27FC236}">
                <a16:creationId xmlns:a16="http://schemas.microsoft.com/office/drawing/2014/main" id="{54003DA6-F494-412A-BACC-628B8D9B170C}"/>
              </a:ext>
            </a:extLst>
          </p:cNvPr>
          <p:cNvPicPr>
            <a:picLocks noChangeAspect="1" noGrp="1"/>
          </p:cNvPicPr>
          <p:nvPr>
            <p:ph idx="14" sz="quarter" type="pic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894" r="22894"/>
          <a:stretch/>
        </p:blipFill>
        <p:spPr>
          <a:xfrm>
            <a:off x="6262577" y="1286164"/>
            <a:ext cx="2809986" cy="3457575"/>
          </a:xfrm>
        </p:spPr>
      </p:pic>
      <p:sp>
        <p:nvSpPr>
          <p:cNvPr id="3" name="Inhaltsplatzhalter 2"/>
          <p:cNvSpPr>
            <a:spLocks noGrp="1"/>
          </p:cNvSpPr>
          <p:nvPr>
            <p:ph idx="13" sz="quarter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lang="de-DE"/>
              <a:t>Aktuelle Werte (Rechengrößen der Sozialversicherung und mehr) finden Sie am Ende Ihrer Unterlagen in Tabellen aufgelistet.</a:t>
            </a:r>
          </a:p>
          <a:p>
            <a:r>
              <a:rPr dirty="0" lang="de-DE"/>
              <a:t>Bitte beachten Sie auch unsere zahlreichen Hinweise auf unsere Suchnummern. Diese helfen Ihnen, praktische Unterlagen, Hilfsmittel und Rechenmodule auf unseren Onlineseiten mit wenigen Klicks zu finden.</a:t>
            </a:r>
          </a:p>
          <a:p>
            <a:r>
              <a:rPr dirty="0" lang="de-DE"/>
              <a:t>Sie müssen lediglich auf </a:t>
            </a:r>
            <a:r>
              <a:rPr dirty="0" lang="de-DE">
                <a:hlinkClick r:id="rId4"/>
              </a:rPr>
              <a:t>firmenkunden.tk.de</a:t>
            </a:r>
            <a:r>
              <a:rPr dirty="0" lang="de-DE"/>
              <a:t> die entsprechende Suchnummer ins Suchfeld eintragen und durch einen Klick auf die Lupe die Suche starten oder Sie nutzen die Links in der PDF-Datei.</a:t>
            </a:r>
          </a:p>
          <a:p>
            <a:pPr indent="0" marL="0">
              <a:buNone/>
            </a:pPr>
            <a:endParaRPr dirty="0"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lang="de-DE"/>
              <a:t>Übersicht Werte und Suchnummern</a:t>
            </a:r>
            <a:br>
              <a:rPr dirty="0" lang="de-DE"/>
            </a:br>
            <a:endParaRPr dirty="0" lang="de-DE"/>
          </a:p>
        </p:txBody>
      </p:sp>
      <p:sp>
        <p:nvSpPr>
          <p:cNvPr id="6" name="Fußzeilenplatzhalter 1">
            <a:extLst>
              <a:ext uri="{FF2B5EF4-FFF2-40B4-BE49-F238E27FC236}">
                <a16:creationId xmlns:a16="http://schemas.microsoft.com/office/drawing/2014/main" id="{7AB9D005-4B14-4F36-B3C6-66B3B4C01AD4}"/>
              </a:ext>
            </a:extLst>
          </p:cNvPr>
          <p:cNvSpPr>
            <a:spLocks noGrp="1"/>
          </p:cNvSpPr>
          <p:nvPr>
            <p:ph idx="11" sz="quarter" type="ftr"/>
          </p:nvPr>
        </p:nvSpPr>
        <p:spPr>
          <a:xfrm>
            <a:off x="571914" y="4931059"/>
            <a:ext cx="8283394" cy="138829"/>
          </a:xfrm>
        </p:spPr>
        <p:txBody>
          <a:bodyPr/>
          <a:lstStyle/>
          <a:p>
            <a:r>
              <a:rPr lang="de-DE"/>
              <a:t>Geringfügige Beschäftigungen und Midijobs – Stand April 2026</a:t>
            </a:r>
            <a:endParaRPr dirty="0" lang="de-DE"/>
          </a:p>
        </p:txBody>
      </p:sp>
    </p:spTree>
    <p:extLst>
      <p:ext uri="{BB962C8B-B14F-4D97-AF65-F5344CB8AC3E}">
        <p14:creationId xmlns:p14="http://schemas.microsoft.com/office/powerpoint/2010/main" val="1508569744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F8C5E7A-CA23-FF9C-6CB7-4EF4636579AE}"/>
              </a:ext>
            </a:extLst>
          </p:cNvPr>
          <p:cNvSpPr>
            <a:spLocks noGrp="1"/>
          </p:cNvSpPr>
          <p:nvPr>
            <p:ph idx="11" sz="quarter" type="ftr"/>
          </p:nvPr>
        </p:nvSpPr>
        <p:spPr/>
        <p:txBody>
          <a:bodyPr/>
          <a:lstStyle/>
          <a:p>
            <a:r>
              <a:rPr lang="de-DE"/>
              <a:t>Geringfügige Beschäftigungen und Midijobs – Stand April 2026</a:t>
            </a:r>
            <a:endParaRPr dirty="0"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C938D35-AC51-8EE1-8C90-78460F660707}"/>
              </a:ext>
            </a:extLst>
          </p:cNvPr>
          <p:cNvSpPr>
            <a:spLocks noGrp="1"/>
          </p:cNvSpPr>
          <p:nvPr>
            <p:ph idx="13" sz="quarter"/>
          </p:nvPr>
        </p:nvSpPr>
        <p:spPr/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b="1" dirty="0" lang="de-DE"/>
              <a:t>Beratungsblatt Geringfügige Beschäftigung: </a:t>
            </a:r>
            <a:r>
              <a:rPr dirty="0" lang="de-DE">
                <a:hlinkClick r:id="rId2"/>
              </a:rPr>
              <a:t>firmenkunden.tk.de, Suchnummer 2031418</a:t>
            </a:r>
            <a:endParaRPr dirty="0" lang="de-DE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b="1" dirty="0" lang="de-DE"/>
              <a:t>Beratungsblatt </a:t>
            </a:r>
            <a:r>
              <a:rPr b="1" dirty="0" err="1" lang="de-DE"/>
              <a:t>Midijobs</a:t>
            </a:r>
            <a:r>
              <a:rPr b="1" dirty="0" lang="de-DE"/>
              <a:t>/Übergangsbereich: </a:t>
            </a:r>
            <a:r>
              <a:rPr dirty="0" lang="de-DE">
                <a:hlinkClick r:id="rId3"/>
              </a:rPr>
              <a:t>firmenkunden.tk.de, Suchnummer 2031420</a:t>
            </a:r>
            <a:endParaRPr dirty="0" lang="de-DE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b="1" dirty="0" lang="de-DE"/>
              <a:t>Weitere Infos zu Minijobs, Übergangsbereich, kurzfristige Beschäftigungen: </a:t>
            </a:r>
            <a:br>
              <a:rPr b="1" dirty="0" lang="de-DE"/>
            </a:br>
            <a:r>
              <a:rPr dirty="0" lang="de-DE">
                <a:hlinkClick r:id="rId4"/>
              </a:rPr>
              <a:t>firmenkunden.tk.de, Suchnummer 2037832</a:t>
            </a:r>
            <a:endParaRPr dirty="0" lang="de-DE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b="1" dirty="0" lang="de-DE"/>
              <a:t>Entscheidungshilfe/Fragebogen: </a:t>
            </a:r>
            <a:r>
              <a:rPr dirty="0" lang="de-DE">
                <a:hlinkClick r:id="rId5"/>
              </a:rPr>
              <a:t>firmenkunden.tk.de, Suchnummer 21037938</a:t>
            </a:r>
            <a:endParaRPr dirty="0" lang="de-DE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b="1" dirty="0" lang="de-DE"/>
              <a:t>Geringfügigkeits-Richtlinien: </a:t>
            </a:r>
            <a:r>
              <a:rPr dirty="0" lang="de-DE">
                <a:hlinkClick r:id="rId6"/>
              </a:rPr>
              <a:t>firmenkunden.tk.de, Suchnummer 2132868</a:t>
            </a:r>
            <a:endParaRPr dirty="0" lang="de-DE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b="1" dirty="0" lang="de-DE"/>
              <a:t>Rundschreiben „Versicherungs-, beitrags- und melderechtliche Behandlung von Beschäftigungen im Übergangsbereich nach § 20 Abs. 2 SGB IV ab dem 1.1.2023“: </a:t>
            </a:r>
            <a:br>
              <a:rPr b="1" dirty="0" lang="de-DE"/>
            </a:br>
            <a:r>
              <a:rPr dirty="0" lang="de-DE">
                <a:hlinkClick r:id="rId7"/>
              </a:rPr>
              <a:t>firmenkunden.tk.de, Suchnummer 2146132</a:t>
            </a:r>
            <a:endParaRPr dirty="0" lang="de-DE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b="1" dirty="0" lang="de-DE"/>
              <a:t>Minijobrechner: </a:t>
            </a:r>
            <a:r>
              <a:rPr dirty="0" lang="de-DE">
                <a:hlinkClick r:id="rId8"/>
              </a:rPr>
              <a:t>firmenkunden.tk.de, Suchnummer 2066898</a:t>
            </a:r>
            <a:endParaRPr dirty="0" lang="de-DE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b="1" dirty="0" err="1" lang="de-DE"/>
              <a:t>Midijobrechner</a:t>
            </a:r>
            <a:r>
              <a:rPr b="1" dirty="0" lang="de-DE"/>
              <a:t>: </a:t>
            </a:r>
            <a:r>
              <a:rPr dirty="0" lang="de-DE">
                <a:hlinkClick r:id="rId9"/>
              </a:rPr>
              <a:t>firmenkunden.tk.de, Suchnummer 2097942</a:t>
            </a:r>
            <a:endParaRPr dirty="0" lang="de-DE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dirty="0" lang="de-DE" sz="120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dirty="0" lang="de-DE" sz="1200"/>
          </a:p>
          <a:p>
            <a:endParaRPr dirty="0"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8788028-8830-8697-068A-CE0F7240F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lang="de-DE"/>
              <a:t>Informationssammlung</a:t>
            </a:r>
            <a:br>
              <a:rPr dirty="0" lang="de-DE"/>
            </a:br>
            <a:endParaRPr dirty="0" lang="de-DE"/>
          </a:p>
        </p:txBody>
      </p:sp>
    </p:spTree>
    <p:extLst>
      <p:ext uri="{BB962C8B-B14F-4D97-AF65-F5344CB8AC3E}">
        <p14:creationId xmlns:p14="http://schemas.microsoft.com/office/powerpoint/2010/main" val="621163840"/>
      </p:ext>
    </p:extLst>
  </p:cSld>
  <p:clrMapOvr>
    <a:masterClrMapping/>
  </p:clrMapOvr>
</p:sld>
</file>

<file path=ppt/slides/slide9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F8C5E7A-CA23-FF9C-6CB7-4EF4636579AE}"/>
              </a:ext>
            </a:extLst>
          </p:cNvPr>
          <p:cNvSpPr>
            <a:spLocks noGrp="1"/>
          </p:cNvSpPr>
          <p:nvPr>
            <p:ph idx="11" sz="quarter" type="ftr"/>
          </p:nvPr>
        </p:nvSpPr>
        <p:spPr/>
        <p:txBody>
          <a:bodyPr/>
          <a:lstStyle/>
          <a:p>
            <a:r>
              <a:rPr lang="de-DE"/>
              <a:t>Geringfügige Beschäftigungen und Midijobs – Stand April 2026</a:t>
            </a:r>
            <a:endParaRPr dirty="0"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C938D35-AC51-8EE1-8C90-78460F660707}"/>
              </a:ext>
            </a:extLst>
          </p:cNvPr>
          <p:cNvSpPr>
            <a:spLocks noGrp="1"/>
          </p:cNvSpPr>
          <p:nvPr>
            <p:ph idx="13" sz="quarter"/>
          </p:nvPr>
        </p:nvSpPr>
        <p:spPr/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b="1" dirty="0" lang="de-DE" sz="1400"/>
              <a:t>Sozialversicherungs-Update kurz&amp;kompakt: </a:t>
            </a:r>
            <a:r>
              <a:rPr dirty="0" lang="de-DE" sz="1400">
                <a:hlinkClick r:id="rId2"/>
              </a:rPr>
              <a:t>firmenkunden.tk.de, Suchnummer: 2164742</a:t>
            </a:r>
            <a:endParaRPr dirty="0" lang="de-DE" sz="1400"/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b="1" baseline="0" cap="none" dirty="0" i="0" kern="1200" kumimoji="0" lang="de-DE" noProof="0" normalizeH="0" spc="0" strike="noStrike" sz="1400" u="none">
                <a:ln>
                  <a:noFill/>
                </a:ln>
                <a:solidFill>
                  <a:srgbClr val="454543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Aktualisiertes </a:t>
            </a:r>
            <a:r>
              <a:rPr b="1" baseline="0" cap="none" dirty="0" err="1" i="0" kern="1200" kumimoji="0" lang="de-DE" noProof="0" normalizeH="0" spc="0" strike="noStrike" sz="1400" u="none">
                <a:ln>
                  <a:noFill/>
                </a:ln>
                <a:solidFill>
                  <a:srgbClr val="454543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eAU</a:t>
            </a:r>
            <a:r>
              <a:rPr b="1" baseline="0" cap="none" dirty="0" i="0" kern="1200" kumimoji="0" lang="de-DE" noProof="0" normalizeH="0" spc="0" strike="noStrike" sz="1400" u="none">
                <a:ln>
                  <a:noFill/>
                </a:ln>
                <a:solidFill>
                  <a:srgbClr val="454543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-Video: </a:t>
            </a:r>
            <a:r>
              <a:rPr b="1" baseline="0" cap="none" dirty="0" i="0" kern="1200" kumimoji="0" lang="de-DE" noProof="0" normalizeH="0" spc="0" strike="noStrike" sz="1400" u="none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/>
                <a:ea charset="0" panose="020F0502020204030204" pitchFamily="34" typeface="Calibri"/>
                <a:cs typeface="+mn-cs"/>
              </a:rPr>
              <a:t> </a:t>
            </a:r>
            <a:r>
              <a:rPr b="0" baseline="0" cap="none" dirty="0" i="0" kern="1200" kumimoji="0" lang="de-DE" noProof="0" normalizeH="0" spc="0" strike="noStrike" sz="1400" u="sng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/>
                <a:ea charset="0" panose="020F0502020204030204" pitchFamily="34" typeface="Calibri"/>
                <a:cs typeface="+mn-cs"/>
                <a:hlinkClick r:id="rId3"/>
              </a:rPr>
              <a:t>https://youtu.be/x86QYOFDr0U</a:t>
            </a:r>
            <a:endParaRPr b="0" baseline="0" cap="none" dirty="0" i="0" kern="1200" kumimoji="0" lang="de-DE" noProof="0" normalizeH="0" spc="0" strike="noStrike" sz="1400" u="none">
              <a:ln>
                <a:noFill/>
              </a:ln>
              <a:solidFill>
                <a:srgbClr val="454543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algn="l" defTabSz="907268" eaLnBrk="1" fontAlgn="auto" hangingPunct="1" indent="-177989" latinLnBrk="0" lvl="0" marL="177989" marR="0" rtl="0">
              <a:spcBef>
                <a:spcPts val="600"/>
              </a:spcBef>
              <a:spcAft>
                <a:spcPts val="600"/>
              </a:spcAft>
              <a:buClr>
                <a:srgbClr val="00A0E3"/>
              </a:buClr>
              <a:buSzTx/>
              <a:buFont charset="2" panose="05000000000000000000" pitchFamily="2" typeface="Wingdings"/>
              <a:buChar char="§"/>
              <a:tabLst/>
              <a:defRPr/>
            </a:pPr>
            <a:r>
              <a:rPr b="1" baseline="0" cap="none" dirty="0" i="0" kern="1200" kumimoji="0" lang="de-DE" noProof="0" normalizeH="0" spc="0" strike="noStrike" sz="1400" u="none">
                <a:ln>
                  <a:noFill/>
                </a:ln>
                <a:solidFill>
                  <a:srgbClr val="454543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TK-Webinare: </a:t>
            </a:r>
            <a:r>
              <a:rPr b="0" baseline="0" cap="none" dirty="0" i="0" kern="1200" kumimoji="0" lang="de-DE" noProof="0" normalizeH="0" spc="0" strike="noStrike" sz="1400" u="none">
                <a:ln>
                  <a:noFill/>
                </a:ln>
                <a:solidFill>
                  <a:srgbClr val="454543"/>
                </a:solidFill>
                <a:effectLst/>
                <a:uLnTx/>
                <a:uFillTx/>
                <a:latin typeface="Verdana"/>
                <a:ea typeface="+mn-ea"/>
                <a:cs typeface="+mn-cs"/>
                <a:hlinkClick r:id="rId4"/>
              </a:rPr>
              <a:t>firmenkunden.tk.de, Suchnummer: 2032060</a:t>
            </a:r>
            <a:endParaRPr b="0" baseline="0" cap="none" dirty="0" i="0" kern="1200" kumimoji="0" lang="de-DE" noProof="0" normalizeH="0" spc="0" strike="noStrike" sz="1400" u="none">
              <a:ln>
                <a:noFill/>
              </a:ln>
              <a:solidFill>
                <a:srgbClr val="454543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algn="l" defTabSz="907268" eaLnBrk="1" fontAlgn="auto" hangingPunct="1" indent="-177989" latinLnBrk="0" lvl="0" marL="177989" marR="0" rtl="0">
              <a:spcBef>
                <a:spcPts val="600"/>
              </a:spcBef>
              <a:spcAft>
                <a:spcPts val="600"/>
              </a:spcAft>
              <a:buClr>
                <a:srgbClr val="00A0E3"/>
              </a:buClr>
              <a:buSzTx/>
              <a:buFont charset="2" panose="05000000000000000000" pitchFamily="2" typeface="Wingdings"/>
              <a:buChar char="§"/>
              <a:tabLst/>
              <a:defRPr/>
            </a:pPr>
            <a:r>
              <a:rPr b="1" baseline="0" cap="none" dirty="0" i="0" kern="1200" kumimoji="0" lang="de-DE" noProof="0" normalizeH="0" spc="0" strike="noStrike" sz="1400" u="none">
                <a:ln>
                  <a:noFill/>
                </a:ln>
                <a:solidFill>
                  <a:srgbClr val="454543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TK-Mediathek mit vielen Fachvideos: </a:t>
            </a:r>
            <a:r>
              <a:rPr b="0" baseline="0" cap="none" dirty="0" i="0" kern="1200" kumimoji="0" lang="de-DE" noProof="0" normalizeH="0" spc="0" strike="noStrike" sz="1400" u="none">
                <a:ln>
                  <a:noFill/>
                </a:ln>
                <a:solidFill>
                  <a:srgbClr val="454543"/>
                </a:solidFill>
                <a:effectLst/>
                <a:uLnTx/>
                <a:uFillTx/>
                <a:latin typeface="Verdana"/>
                <a:ea typeface="+mn-ea"/>
                <a:cs typeface="+mn-cs"/>
                <a:hlinkClick r:id="rId5"/>
              </a:rPr>
              <a:t>firmenkunden.tk.de, Suchnummer: 2134336</a:t>
            </a:r>
            <a:endParaRPr b="0" baseline="0" cap="none" dirty="0" i="0" kern="1200" kumimoji="0" lang="de-DE" noProof="0" normalizeH="0" spc="0" strike="noStrike" sz="1400" u="none">
              <a:ln>
                <a:noFill/>
              </a:ln>
              <a:solidFill>
                <a:srgbClr val="454543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algn="l" defTabSz="907268" eaLnBrk="1" fontAlgn="auto" hangingPunct="1" indent="-177989" latinLnBrk="0" lvl="0" marL="177989" marR="0" rtl="0">
              <a:spcBef>
                <a:spcPts val="600"/>
              </a:spcBef>
              <a:spcAft>
                <a:spcPts val="600"/>
              </a:spcAft>
              <a:buClr>
                <a:srgbClr val="00A0E3"/>
              </a:buClr>
              <a:buSzTx/>
              <a:buFont charset="2" panose="05000000000000000000" pitchFamily="2" typeface="Wingdings"/>
              <a:buChar char="§"/>
              <a:tabLst/>
              <a:defRPr/>
            </a:pPr>
            <a:r>
              <a:rPr b="1" baseline="0" cap="none" dirty="0" i="0" kern="1200" kumimoji="0" lang="de-DE" noProof="0" normalizeH="0" spc="0" strike="noStrike" sz="1400" u="none">
                <a:ln>
                  <a:noFill/>
                </a:ln>
                <a:solidFill>
                  <a:srgbClr val="454543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TK-Lex</a:t>
            </a:r>
            <a:r>
              <a:rPr b="0" baseline="0" cap="none" dirty="0" i="0" kern="1200" kumimoji="0" lang="de-DE" noProof="0" normalizeH="0" spc="0" strike="noStrike" sz="1400" u="none">
                <a:ln>
                  <a:noFill/>
                </a:ln>
                <a:solidFill>
                  <a:srgbClr val="454543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</a:t>
            </a:r>
            <a:r>
              <a:rPr b="0" baseline="0" cap="none" dirty="0" i="0" kern="1200" kumimoji="0" lang="de-DE" noProof="0" normalizeH="0" spc="0" strike="noStrike" sz="1400" u="none">
                <a:ln>
                  <a:noFill/>
                </a:ln>
                <a:solidFill>
                  <a:srgbClr val="454543"/>
                </a:solidFill>
                <a:effectLst/>
                <a:uLnTx/>
                <a:uFillTx/>
                <a:latin typeface="Verdana"/>
                <a:ea typeface="+mn-ea"/>
                <a:cs typeface="+mn-cs"/>
                <a:hlinkClick r:id="rId6"/>
              </a:rPr>
              <a:t>firmenkunden.tk.de, Suchnummer 2032120</a:t>
            </a:r>
            <a:endParaRPr b="0" baseline="0" cap="none" dirty="0" i="0" kern="1200" kumimoji="0" lang="de-DE" noProof="0" normalizeH="0" spc="0" strike="noStrike" sz="1400" u="none">
              <a:ln>
                <a:noFill/>
              </a:ln>
              <a:solidFill>
                <a:srgbClr val="454543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endParaRPr dirty="0"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8788028-8830-8697-068A-CE0F7240F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lang="de-DE"/>
              <a:t>Informationssammlung</a:t>
            </a:r>
            <a:br>
              <a:rPr dirty="0" lang="de-DE"/>
            </a:br>
            <a:endParaRPr dirty="0" lang="de-DE"/>
          </a:p>
        </p:txBody>
      </p:sp>
    </p:spTree>
    <p:extLst>
      <p:ext uri="{BB962C8B-B14F-4D97-AF65-F5344CB8AC3E}">
        <p14:creationId xmlns:p14="http://schemas.microsoft.com/office/powerpoint/2010/main" val="3427645497"/>
      </p:ext>
    </p:extLst>
  </p:cSld>
  <p:clrMapOvr>
    <a:masterClrMapping/>
  </p:clrMapOvr>
</p:sld>
</file>

<file path=ppt/slides/slide9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3" sz="quarter"/>
          </p:nvPr>
        </p:nvSpPr>
        <p:spPr/>
        <p:txBody>
          <a:bodyPr/>
          <a:lstStyle/>
          <a:p>
            <a:pPr indent="0" marL="0">
              <a:buNone/>
            </a:pPr>
            <a:r>
              <a:rPr dirty="0" lang="de-DE" sz="1339"/>
              <a:t>Die Ihnen überlassene Präsentation basiert auf der Beurteilung und der rechtlichen Einschätzung des Herausgebers zum Zeitpunkt der Erstellung. </a:t>
            </a:r>
          </a:p>
          <a:p>
            <a:pPr indent="0" marL="0">
              <a:buNone/>
            </a:pPr>
            <a:r>
              <a:rPr dirty="0" lang="de-DE" sz="1339"/>
              <a:t>Die Präsentation und weiteren Unterlagen dienen ausschließlich zu Informationszwecken und ersetzen keine individuelle Beratung. </a:t>
            </a:r>
          </a:p>
          <a:p>
            <a:pPr indent="0" marL="0">
              <a:buNone/>
            </a:pPr>
            <a:r>
              <a:rPr dirty="0" lang="de-DE" sz="1339"/>
              <a:t>Eine Gewähr für die Vollständigkeit wird nicht übernommen. </a:t>
            </a:r>
          </a:p>
          <a:p>
            <a:pPr indent="0" marL="0">
              <a:buNone/>
            </a:pPr>
            <a:r>
              <a:rPr dirty="0" lang="de-DE" sz="1339"/>
              <a:t>Mit der Überlassung wird keine Haftung gegenüber dem Empfänger, Teilnehmern oder Dritten begründet. Jede Veräußerung, Verleihung oder sonstige Verbreitung, auch nur auszugsweise, bedarf der schriftlichen Zustimmung der Techniker Krankenkasse. </a:t>
            </a:r>
          </a:p>
          <a:p>
            <a:pPr indent="0" marL="0">
              <a:buNone/>
            </a:pPr>
            <a:endParaRPr dirty="0" lang="de-DE" sz="1339"/>
          </a:p>
          <a:p>
            <a:pPr indent="0" marL="0">
              <a:buNone/>
            </a:pPr>
            <a:r>
              <a:rPr b="1" dirty="0" lang="de-DE" sz="1191">
                <a:solidFill>
                  <a:srgbClr val="00A0E3"/>
                </a:solidFill>
              </a:rPr>
              <a:t>Copyright|</a:t>
            </a:r>
            <a:r>
              <a:rPr dirty="0" lang="de-DE" sz="1191"/>
              <a:t> Techniker Krankenkasse, Firmenkundenservice, Armin Michehl</a:t>
            </a:r>
          </a:p>
          <a:p>
            <a:pPr indent="0" marL="0">
              <a:buNone/>
            </a:pPr>
            <a:endParaRPr dirty="0"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dirty="0" lang="de-DE"/>
            </a:br>
            <a:br>
              <a:rPr dirty="0" lang="de-DE"/>
            </a:br>
            <a:br>
              <a:rPr dirty="0" lang="de-DE"/>
            </a:br>
            <a:r>
              <a:rPr dirty="0" lang="de-DE"/>
              <a:t>In eigener Sache</a:t>
            </a:r>
            <a:br>
              <a:rPr dirty="0" lang="de-DE"/>
            </a:br>
            <a:endParaRPr dirty="0" lang="de-DE"/>
          </a:p>
        </p:txBody>
      </p:sp>
      <p:sp>
        <p:nvSpPr>
          <p:cNvPr id="6" name="Fußzeilenplatzhalter 1">
            <a:extLst>
              <a:ext uri="{FF2B5EF4-FFF2-40B4-BE49-F238E27FC236}">
                <a16:creationId xmlns:a16="http://schemas.microsoft.com/office/drawing/2014/main" id="{848A2D74-872D-6FC4-9B93-0BF914814ED2}"/>
              </a:ext>
            </a:extLst>
          </p:cNvPr>
          <p:cNvSpPr>
            <a:spLocks noGrp="1"/>
          </p:cNvSpPr>
          <p:nvPr>
            <p:ph idx="11" sz="quarter" type="ftr"/>
          </p:nvPr>
        </p:nvSpPr>
        <p:spPr>
          <a:xfrm>
            <a:off x="571914" y="4931059"/>
            <a:ext cx="8283394" cy="138829"/>
          </a:xfrm>
        </p:spPr>
        <p:txBody>
          <a:bodyPr/>
          <a:lstStyle/>
          <a:p>
            <a:r>
              <a:rPr lang="de-DE"/>
              <a:t>Geringfügige Beschäftigungen und Midijobs – Stand April 2026</a:t>
            </a:r>
            <a:endParaRPr dirty="0" lang="de-DE"/>
          </a:p>
        </p:txBody>
      </p:sp>
    </p:spTree>
    <p:extLst>
      <p:ext uri="{BB962C8B-B14F-4D97-AF65-F5344CB8AC3E}">
        <p14:creationId xmlns:p14="http://schemas.microsoft.com/office/powerpoint/2010/main" val="2415563875"/>
      </p:ext>
    </p:extLst>
  </p:cSld>
  <p:clrMapOvr>
    <a:masterClrMapping/>
  </p:clrMapOvr>
</p:sld>
</file>

<file path=ppt/slides/slide9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hidden="1" id="6" name="think-cell data - do not delete">
            <a:extLst>
              <a:ext uri="{FF2B5EF4-FFF2-40B4-BE49-F238E27FC236}">
                <a16:creationId xmlns:a16="http://schemas.microsoft.com/office/drawing/2014/main" id="{06D40046-2FB0-F549-4639-3A1096E4FE1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37015" y="21667"/>
          <a:ext cx="1576" cy="1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imgH="273" imgW="273" name="think-cell Folie" progId="TCLayout.ActiveDocument.1" r:id="rId3">
                  <p:embed/>
                </p:oleObj>
              </mc:Choice>
              <mc:Fallback>
                <p:oleObj imgH="273" imgW="273" name="think-cell Folie" progId="TCLayout.ActiveDocument.1" r:id="rId3">
                  <p:embed/>
                  <p:pic>
                    <p:nvPicPr>
                      <p:cNvPr hidden="1" id="6" name="think-cell data - do not delete">
                        <a:extLst>
                          <a:ext uri="{FF2B5EF4-FFF2-40B4-BE49-F238E27FC236}">
                            <a16:creationId xmlns:a16="http://schemas.microsoft.com/office/drawing/2014/main" id="{06D40046-2FB0-F549-4639-3A1096E4FE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015" y="21667"/>
                        <a:ext cx="1576" cy="15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Bildplatzhalter 12">
            <a:extLst>
              <a:ext uri="{FF2B5EF4-FFF2-40B4-BE49-F238E27FC236}">
                <a16:creationId xmlns:a16="http://schemas.microsoft.com/office/drawing/2014/main" id="{18D33036-1120-4EFD-94CA-C7006F3D6F04}"/>
              </a:ext>
            </a:extLst>
          </p:cNvPr>
          <p:cNvPicPr>
            <a:picLocks noChangeAspect="1" noGrp="1"/>
          </p:cNvPicPr>
          <p:nvPr>
            <p:ph idx="14" sz="quarter" type="pic"/>
          </p:nvPr>
        </p:nvPicPr>
        <p:blipFill>
          <a:blip cstate="screen"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144" t="8144"/>
          <a:stretch/>
        </p:blipFill>
        <p:spPr>
          <a:xfrm>
            <a:off x="-18113" y="0"/>
            <a:ext cx="9108787" cy="51435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0" y="2807111"/>
            <a:ext cx="9090674" cy="2336389"/>
          </a:xfrm>
        </p:spPr>
        <p:txBody>
          <a:bodyPr vert="horz"/>
          <a:lstStyle/>
          <a:p>
            <a:r>
              <a:rPr dirty="0" lang="de-DE"/>
              <a:t>Falls Sie noch </a:t>
            </a:r>
            <a:br>
              <a:rPr dirty="0" lang="de-DE"/>
            </a:br>
            <a:r>
              <a:rPr dirty="0" lang="de-DE"/>
              <a:t>Fragen haben…</a:t>
            </a:r>
          </a:p>
        </p:txBody>
      </p:sp>
      <p:sp>
        <p:nvSpPr>
          <p:cNvPr id="4" name="Untertitel 3"/>
          <p:cNvSpPr>
            <a:spLocks noGrp="1"/>
          </p:cNvSpPr>
          <p:nvPr>
            <p:ph idx="1" type="subTitle"/>
          </p:nvPr>
        </p:nvSpPr>
        <p:spPr/>
        <p:txBody>
          <a:bodyPr/>
          <a:lstStyle/>
          <a:p>
            <a:r>
              <a:rPr dirty="0" lang="de-DE"/>
              <a:t>…stehen wir Ihnen gerne zur Verfügung. </a:t>
            </a:r>
          </a:p>
          <a:p>
            <a:endParaRPr dirty="0" lang="de-DE"/>
          </a:p>
        </p:txBody>
      </p:sp>
      <p:sp>
        <p:nvSpPr>
          <p:cNvPr id="5" name="Textplatzhalter 4"/>
          <p:cNvSpPr>
            <a:spLocks noGrp="1"/>
          </p:cNvSpPr>
          <p:nvPr>
            <p:ph idx="11" sz="quarter" type="body"/>
          </p:nvPr>
        </p:nvSpPr>
        <p:spPr>
          <a:xfrm>
            <a:off x="4964906" y="863276"/>
            <a:ext cx="3429000" cy="3566056"/>
          </a:xfrm>
        </p:spPr>
        <p:txBody>
          <a:bodyPr/>
          <a:lstStyle/>
          <a:p>
            <a:r>
              <a:rPr b="1" dirty="0" lang="de-DE"/>
              <a:t>Weitere Informationen finden Sie unter firmenkunden.tk.de</a:t>
            </a:r>
          </a:p>
          <a:p>
            <a:r>
              <a:rPr b="1" dirty="0" lang="de-DE"/>
              <a:t>Einfach die Suchnummer ins Suchfeld eintragen</a:t>
            </a:r>
          </a:p>
          <a:p>
            <a:endParaRPr b="1" dirty="0" lang="de-DE" sz="1182"/>
          </a:p>
          <a:p>
            <a:r>
              <a:rPr b="1" dirty="0" lang="de-DE" sz="1182"/>
              <a:t>Webinarübersicht 	2032060</a:t>
            </a:r>
          </a:p>
          <a:p>
            <a:r>
              <a:rPr b="1" dirty="0" lang="de-DE" sz="1182"/>
              <a:t>Beratungsblätter	2068424</a:t>
            </a:r>
          </a:p>
          <a:p>
            <a:r>
              <a:rPr b="1" dirty="0" lang="de-DE" sz="1182"/>
              <a:t>SV-Lexikon (TK-Lex)	2032352</a:t>
            </a:r>
          </a:p>
          <a:p>
            <a:r>
              <a:rPr b="1" dirty="0" lang="de-DE" sz="1182"/>
              <a:t>Newsletter	2032116</a:t>
            </a:r>
          </a:p>
          <a:p>
            <a:r>
              <a:rPr b="1" dirty="0" lang="de-DE" sz="1182"/>
              <a:t>Mediathek		2134336</a:t>
            </a:r>
          </a:p>
          <a:p>
            <a:r>
              <a:rPr b="1" dirty="0" lang="de-DE" sz="1182"/>
              <a:t>SV-Update		2164742</a:t>
            </a:r>
          </a:p>
          <a:p>
            <a:r>
              <a:rPr b="1" dirty="0" lang="de-DE" sz="1182"/>
              <a:t>Lohnsteuer-Update	2167844</a:t>
            </a:r>
          </a:p>
          <a:p>
            <a:endParaRPr dirty="0" lang="de-DE"/>
          </a:p>
        </p:txBody>
      </p:sp>
    </p:spTree>
    <p:extLst>
      <p:ext uri="{BB962C8B-B14F-4D97-AF65-F5344CB8AC3E}">
        <p14:creationId xmlns:p14="http://schemas.microsoft.com/office/powerpoint/2010/main" val="43163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4000" p14:dur="700" spd="med">
        <p:fade/>
      </p:transition>
    </mc:Choice>
    <mc:Fallback>
      <p:transition advTm="4000"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K">
  <a:themeElements>
    <a:clrScheme name="TK-Designfarben">
      <a:dk1>
        <a:srgbClr val="454543"/>
      </a:dk1>
      <a:lt1>
        <a:sysClr val="window" lastClr="FFFFFF"/>
      </a:lt1>
      <a:dk2>
        <a:srgbClr val="8F837B"/>
      </a:dk2>
      <a:lt2>
        <a:srgbClr val="C3BDB4"/>
      </a:lt2>
      <a:accent1>
        <a:srgbClr val="006F8A"/>
      </a:accent1>
      <a:accent2>
        <a:srgbClr val="823F91"/>
      </a:accent2>
      <a:accent3>
        <a:srgbClr val="003955"/>
      </a:accent3>
      <a:accent4>
        <a:srgbClr val="BEE2E9"/>
      </a:accent4>
      <a:accent5>
        <a:srgbClr val="454543"/>
      </a:accent5>
      <a:accent6>
        <a:srgbClr val="E8E100"/>
      </a:accent6>
      <a:hlink>
        <a:srgbClr val="454543"/>
      </a:hlink>
      <a:folHlink>
        <a:srgbClr val="454543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3955"/>
        </a:solidFill>
        <a:ln/>
        <a:effectLst/>
      </a:spPr>
      <a:bodyPr rot="0" spcFirstLastPara="0" vertOverflow="overflow" horzOverflow="overflow" vert="horz" wrap="square" lIns="108000" tIns="72000" rIns="72000" bIns="72000" numCol="1" spcCol="0" rtlCol="0" fromWordArt="0" anchor="t" anchorCtr="0" forceAA="0" compatLnSpc="1">
        <a:prstTxWarp prst="textNoShape">
          <a:avLst/>
        </a:prstTxWarp>
        <a:noAutofit/>
      </a:bodyPr>
      <a:lstStyle>
        <a:defPPr algn="l">
          <a:buClr>
            <a:srgbClr val="00A0E3"/>
          </a:buClr>
          <a:defRPr sz="1400" b="0" dirty="0" err="1" smtClean="0">
            <a:solidFill>
              <a:schemeClr val="bg1"/>
            </a:solidFill>
          </a:defRPr>
        </a:defPPr>
      </a:lstStyle>
      <a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72000" tIns="36000" rIns="72000" bIns="36000" rtlCol="0">
        <a:noAutofit/>
      </a:bodyPr>
      <a:lstStyle>
        <a:defPPr marL="180000" indent="-180000" algn="l">
          <a:buClr>
            <a:srgbClr val="00A0E3"/>
          </a:buClr>
          <a:buFont typeface="Wingdings" panose="05000000000000000000" pitchFamily="2" charset="2"/>
          <a:buChar char="§"/>
          <a:defRPr sz="1400" dirty="0" err="1" smtClean="0"/>
        </a:defPPr>
      </a:lstStyle>
    </a:txDef>
  </a:objectDefaults>
  <a:extraClrSchemeLst/>
  <a:custClrLst>
    <a:custClr name="Cyan">
      <a:srgbClr val="00A0E3"/>
    </a:custClr>
    <a:custClr name="Hellgrau G1">
      <a:srgbClr val="EEEBE5"/>
    </a:custClr>
    <a:custClr name="Schwarz">
      <a:srgbClr val="000000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Signal-Rot">
      <a:srgbClr val="D11F45"/>
    </a:custClr>
    <a:custClr name="Ampel-Gelb">
      <a:srgbClr val="FFFA58"/>
    </a:custClr>
    <a:custClr name="Ampel-Grün">
      <a:srgbClr val="25A58D"/>
    </a:custClr>
    <a:custClr name="Dunkel-Petrol">
      <a:srgbClr val="005F6F"/>
    </a:custClr>
    <a:custClr name="Warm-Grau G3">
      <a:srgbClr val="8F837B"/>
    </a:custClr>
    <a:custClr name="Tief-Violett">
      <a:srgbClr val="411F48"/>
    </a:custClr>
    <a:custClr name="Mittel-Petrol">
      <a:srgbClr val="4F8DA4"/>
    </a:custClr>
    <a:custClr name="Dunkel-Gelb1">
      <a:srgbClr val="AEA900"/>
    </a:custClr>
    <a:custClr name="Schwarz">
      <a:srgbClr val="000000"/>
    </a:custClr>
    <a:custClr name="Hell-Petrol">
      <a:srgbClr val="8CB0C1"/>
    </a:custClr>
    <a:custClr name="Mittelblau">
      <a:srgbClr val="00628E"/>
    </a:custClr>
    <a:custClr name="Hell-Violett">
      <a:srgbClr val="BC9FCB"/>
    </a:custClr>
    <a:custClr name="Dunkel-Gelb2">
      <a:srgbClr val="5E5C00"/>
    </a:custClr>
  </a:custClrLst>
  <a:extLst>
    <a:ext uri="{05A4C25C-085E-4340-85A3-A5531E510DB2}">
      <thm15:themeFamily xmlns:thm15="http://schemas.microsoft.com/office/thememl/2012/main" name="Startfolie_16zu9.pptx" id="{8592EAAD-5597-4E90-94BC-900F7D2ABB67}" vid="{11A26CC7-BD10-4E42-AFD6-902E53056F74}"/>
    </a:ext>
  </a:extLst>
</a:theme>
</file>

<file path=ppt/theme/theme2.xml><?xml version="1.0" encoding="utf-8"?>
<a:theme xmlns:a="http://schemas.openxmlformats.org/drawingml/2006/main" name="Larissa">
  <a:themeElements>
    <a:clrScheme name="TK">
      <a:dk1>
        <a:srgbClr val="454543"/>
      </a:dk1>
      <a:lt1>
        <a:sysClr val="window" lastClr="FFFFFF"/>
      </a:lt1>
      <a:dk2>
        <a:srgbClr val="8F837B"/>
      </a:dk2>
      <a:lt2>
        <a:srgbClr val="C3BDB4"/>
      </a:lt2>
      <a:accent1>
        <a:srgbClr val="008AA6"/>
      </a:accent1>
      <a:accent2>
        <a:srgbClr val="823F91"/>
      </a:accent2>
      <a:accent3>
        <a:srgbClr val="003955"/>
      </a:accent3>
      <a:accent4>
        <a:srgbClr val="BEE2E9"/>
      </a:accent4>
      <a:accent5>
        <a:srgbClr val="454543"/>
      </a:accent5>
      <a:accent6>
        <a:srgbClr val="E8E100"/>
      </a:accent6>
      <a:hlink>
        <a:srgbClr val="454543"/>
      </a:hlink>
      <a:folHlink>
        <a:srgbClr val="454543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TK">
      <a:dk1>
        <a:srgbClr val="454543"/>
      </a:dk1>
      <a:lt1>
        <a:sysClr val="window" lastClr="FFFFFF"/>
      </a:lt1>
      <a:dk2>
        <a:srgbClr val="8F837B"/>
      </a:dk2>
      <a:lt2>
        <a:srgbClr val="C3BDB4"/>
      </a:lt2>
      <a:accent1>
        <a:srgbClr val="008AA6"/>
      </a:accent1>
      <a:accent2>
        <a:srgbClr val="823F91"/>
      </a:accent2>
      <a:accent3>
        <a:srgbClr val="003955"/>
      </a:accent3>
      <a:accent4>
        <a:srgbClr val="BEE2E9"/>
      </a:accent4>
      <a:accent5>
        <a:srgbClr val="454543"/>
      </a:accent5>
      <a:accent6>
        <a:srgbClr val="E8E100"/>
      </a:accent6>
      <a:hlink>
        <a:srgbClr val="454543"/>
      </a:hlink>
      <a:folHlink>
        <a:srgbClr val="454543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a48f69af-3265-4c12-b1e3-f63a8696e71d}" enabled="1" method="Standard" siteId="{777634b8-6549-48dd-89f9-71c677fea243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Startfolie_16zu9</Template>
  <TotalTime>0</TotalTime>
  <Words>6124</Words>
  <Application>Microsoft Office PowerPoint</Application>
  <PresentationFormat>Benutzerdefiniert</PresentationFormat>
  <Paragraphs>964</Paragraphs>
  <Slides>94</Slides>
  <Notes>12</Notes>
  <HiddenSlides>1</HiddenSlides>
  <MMClips>0</MMClips>
  <ScaleCrop>false</ScaleCrop>
  <HeadingPairs>
    <vt:vector size="8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94</vt:i4>
      </vt:variant>
    </vt:vector>
  </HeadingPairs>
  <TitlesOfParts>
    <vt:vector size="102" baseType="lpstr">
      <vt:lpstr>Arial</vt:lpstr>
      <vt:lpstr>Calibri</vt:lpstr>
      <vt:lpstr>Cambria Math</vt:lpstr>
      <vt:lpstr>Times New Roman</vt:lpstr>
      <vt:lpstr>Verdana</vt:lpstr>
      <vt:lpstr>Wingdings</vt:lpstr>
      <vt:lpstr>TK</vt:lpstr>
      <vt:lpstr>think-cell Folie</vt:lpstr>
      <vt:lpstr>PowerPoint-Präsentation</vt:lpstr>
      <vt:lpstr>Agenda </vt:lpstr>
      <vt:lpstr>Agenda </vt:lpstr>
      <vt:lpstr>Geringfügige Beschäftigungen</vt:lpstr>
      <vt:lpstr>Geringfügige Beschäftigungen </vt:lpstr>
      <vt:lpstr>Geringfügige Beschäftigungen </vt:lpstr>
      <vt:lpstr>Geringfügig entlohnte Beschäftigungen</vt:lpstr>
      <vt:lpstr>Geringfügig entlohnte Beschäftigungen </vt:lpstr>
      <vt:lpstr>Geringfügig entlohnte Beschäftigungen Befreiung von der RV-Pflicht</vt:lpstr>
      <vt:lpstr>Geringfügig entlohnte Beschäftigungen Beispiel 1 – Befreiung von der Rentenversicherung</vt:lpstr>
      <vt:lpstr>Geringfügig entlohnte Beschäftigungen Aufhebung der Befreiung von der RV-Pflicht</vt:lpstr>
      <vt:lpstr>Geringfügig entlohnte Beschäftigungen Beispiel 2 – Aufhebung der Befreiung von der RV-Pflicht</vt:lpstr>
      <vt:lpstr>Geringfügig entlohnte Beschäftigungen Geringfügigkeitsgrenze</vt:lpstr>
      <vt:lpstr>Geringfügig entlohnte Beschäftigungen Geringfügigkeitsgrenze</vt:lpstr>
      <vt:lpstr>Exkurs: Gesetzlicher Mindestlohn </vt:lpstr>
      <vt:lpstr>Geringfügig entlohnte Beschäftigungen Arbeitsstunden</vt:lpstr>
      <vt:lpstr>Geringfügig entlohnte Beschäftigungen Maßgebliches Entgelt</vt:lpstr>
      <vt:lpstr>Geringfügig entlohnte Beschäftigungen Beispiel 3</vt:lpstr>
      <vt:lpstr>Geringfügig entlohnte Beschäftigungen Besonderheit: Teilmonatszeiträume</vt:lpstr>
      <vt:lpstr>Geringfügig entlohnte Beschäftigungen Beispiel 4</vt:lpstr>
      <vt:lpstr>Geringfügig entlohnte Beschäftigungen Besonderheit: schwankendes Entgelt</vt:lpstr>
      <vt:lpstr>Geringfügig entlohnte Beschäftigungen Beispiel 5</vt:lpstr>
      <vt:lpstr>Geringfügig entlohnte Beschäftigungen Beispiel 6 – Besonderheit: Arbeitszeitkonto Gleitzeit</vt:lpstr>
      <vt:lpstr>Geringfügig entlohnte Beschäftigungen Besonderheit: betriebliche Altersversorgung (bAV)</vt:lpstr>
      <vt:lpstr>Geringfügig entlohnte Beschäftigungen Beispiel 7 – Besonderheit: bAV</vt:lpstr>
      <vt:lpstr>Geringfügig entlohnte Beschäftigungen Besonderheit: steuerfreie Zuschläge</vt:lpstr>
      <vt:lpstr>Geringfügig entlohnte Beschäftigungen Überschreiten der Geringfügigkeitsgrenze</vt:lpstr>
      <vt:lpstr>Geringfügig entlohnte Beschäftigungen Gelegentliches unvorhersehbares Überschreiten</vt:lpstr>
      <vt:lpstr>Geringfügig entlohnte Beschäftigungen Beispiel 8 – Unvorhersehbares Überschreiten</vt:lpstr>
      <vt:lpstr>Geringfügig entlohnte Beschäftigungen Gelegentliches unvorhersehbares Überschreiten</vt:lpstr>
      <vt:lpstr>Geringfügig entlohnte Beschäftigungen Unzulässiges Überschreiten</vt:lpstr>
      <vt:lpstr>Geringfügig entlohnte Beschäftigungen Beispiel 8 – Unzulässiges Überschreiten</vt:lpstr>
      <vt:lpstr>Geringfügig entlohnte Beschäftigungen Zulässiges Entgelt für Meldungen ab 2026</vt:lpstr>
      <vt:lpstr>Geringfügig entlohnte Beschäftigungen Mehrere geringfügig entlohnte Beschäftigungen</vt:lpstr>
      <vt:lpstr>Geringfügig entlohnte Beschäftigungen Steuerfreie Aufwandsentschädigungen</vt:lpstr>
      <vt:lpstr>Geringfügig entlohnte Beschäftigungen Beispiel 9 – Übungsleiterpauschale</vt:lpstr>
      <vt:lpstr>Geringfügig entlohnte Beschäftigungen Zusammentreffen mit einer Hauptbeschäftigung</vt:lpstr>
      <vt:lpstr>Geringfügig entlohnte Beschäftigungen Beispiel 10</vt:lpstr>
      <vt:lpstr>Geringfügig entlohnte Beschäftigungen Grundsätze zu Beiträgen, Umlagen und Steuern</vt:lpstr>
      <vt:lpstr>Geringfügig entlohnte Beschäftigungen Beitragssätze</vt:lpstr>
      <vt:lpstr>Geringfügig entlohnte Beschäftigungen Umlageverfahren U1 + U2, Insolvenzgeldumlage 2026</vt:lpstr>
      <vt:lpstr>Geringfügig entlohnte Beschäftigungen Pauschsteuer</vt:lpstr>
      <vt:lpstr>Geringfügig entlohnte Beschäftigung Beiträge, Abgaben, Pauschalsteuer des AG</vt:lpstr>
      <vt:lpstr>Geringfügig entlohnte Beschäftigte Beitrags- und Personengruppenschlüssel</vt:lpstr>
      <vt:lpstr>Geringfügig entlohnte Beschäftigungen Beispiel 11 Meldungen</vt:lpstr>
      <vt:lpstr>Geringfügig entlohnte Beschäftigungen Beispiel 12 Meldungen</vt:lpstr>
      <vt:lpstr>Geringfügig entlohnte Beschäftigungen Beispiel 13 Meldungen</vt:lpstr>
      <vt:lpstr>Geringfügig entlohnte Beschäftigungen Beispiel 14 Meldungen</vt:lpstr>
      <vt:lpstr>Geringfügig entlohnte Beschäftigungen Entgeltunterlagen</vt:lpstr>
      <vt:lpstr>Rentner in Minijobs</vt:lpstr>
      <vt:lpstr>Rentner in Minijobs Versicherungsstatus beschäftigter Altersvollrentner in der RV</vt:lpstr>
      <vt:lpstr>Rentner in Minijobs Versicherungsstatus beschäftigter Altersvollrentner in der RV</vt:lpstr>
      <vt:lpstr>Rentner in Minijobs Hinzuverdienstgrenzen</vt:lpstr>
      <vt:lpstr>Rentner in Minijobs Personengruppen</vt:lpstr>
      <vt:lpstr>Rentner in Minijobs Entgeltunterlagen</vt:lpstr>
      <vt:lpstr>Kurzfristige Beschäftigungen</vt:lpstr>
      <vt:lpstr>Kurzfristige Beschäftigungen </vt:lpstr>
      <vt:lpstr>Kurzfristige Beschäftigungen Mehrere Beschäftigungen</vt:lpstr>
      <vt:lpstr>Kurzfristige Beschäftigungen Prüfung der Berufsmäßigkeit</vt:lpstr>
      <vt:lpstr>Kurzfristige Beschäftigungen Beispiel 15</vt:lpstr>
      <vt:lpstr>Kurzfristige Beschäftigungen Beispiel 16</vt:lpstr>
      <vt:lpstr>Kurzfristige Beschäftigungen Beispiel 17 (Schüler im Bistro)</vt:lpstr>
      <vt:lpstr>Kurzfristige Beschäftigungen Beispiel 18</vt:lpstr>
      <vt:lpstr>Kurzfristige Beschäftigungen Beispiel 19</vt:lpstr>
      <vt:lpstr>Kurzfristige Beschäftigungen Meldungen</vt:lpstr>
      <vt:lpstr>Kurzfristige Beschäftigungen Entgeltunterlagen</vt:lpstr>
      <vt:lpstr>Midijobs (Übergangsbereich)</vt:lpstr>
      <vt:lpstr>Midijobs </vt:lpstr>
      <vt:lpstr>Midijobs </vt:lpstr>
      <vt:lpstr>Midijobs Hintergrund</vt:lpstr>
      <vt:lpstr>Midijobs 3 Schritte zur Beitragsberechnung</vt:lpstr>
      <vt:lpstr>Midijobs Schritt 1 – Gesamtbeitrag</vt:lpstr>
      <vt:lpstr>Midijobs Schritt 2 – Beitragsanteil Arbeitnehmer</vt:lpstr>
      <vt:lpstr>Midijobs Schritt 3 – Beitragsanteil Arbeitgeber</vt:lpstr>
      <vt:lpstr>Midijobs – beitragspflichtige Einnahmen Beispiel</vt:lpstr>
      <vt:lpstr>Beitragsabschlag im Übergangsbereich Beispiel</vt:lpstr>
      <vt:lpstr>Wo finden Sie weitere Informationen? </vt:lpstr>
      <vt:lpstr>Firmenkundenservice </vt:lpstr>
      <vt:lpstr>TK-Firmenkundenportal - firmenkunden.tk.de </vt:lpstr>
      <vt:lpstr>TK-Fachartikel und Suchfunktion </vt:lpstr>
      <vt:lpstr>TK-FAQ-Sammlungen  </vt:lpstr>
      <vt:lpstr>TK-Mediathek  </vt:lpstr>
      <vt:lpstr>TK-Sozialversicherungs-Update kurz&amp;kompakt  </vt:lpstr>
      <vt:lpstr>TK-Lohnsteuer-Update kurz&amp;kompakt  </vt:lpstr>
      <vt:lpstr>TK-Firmenkundennewsletter </vt:lpstr>
      <vt:lpstr>TK-Erklärfilme </vt:lpstr>
      <vt:lpstr>TK-Webinare </vt:lpstr>
      <vt:lpstr>TK-Lex - Lexikon und Arbeitshilfen </vt:lpstr>
      <vt:lpstr>Zahlen, Daten, Termine </vt:lpstr>
      <vt:lpstr>Übersicht Werte und Suchnummern </vt:lpstr>
      <vt:lpstr>Informationssammlung </vt:lpstr>
      <vt:lpstr>Informationssammlung </vt:lpstr>
      <vt:lpstr>   In eigener Sache </vt:lpstr>
      <vt:lpstr>Falls Sie noch  Fragen haben…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cp:revision>3</cp:revision>
</cp:coreProperties>
</file>